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6.xml" ContentType="application/vnd.openxmlformats-officedocument.presentationml.notesSlide+xml"/>
  <Override PartName="/ppt/tags/tag48.xml" ContentType="application/vnd.openxmlformats-officedocument.presentationml.tags+xml"/>
  <Override PartName="/ppt/notesSlides/notesSlide7.xml" ContentType="application/vnd.openxmlformats-officedocument.presentationml.notesSlide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notesSlides/notesSlide11.xml" ContentType="application/vnd.openxmlformats-officedocument.presentationml.notesSlide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tags/tag55.xml" ContentType="application/vnd.openxmlformats-officedocument.presentationml.tags+xml"/>
  <Override PartName="/ppt/notesSlides/notesSlide14.xml" ContentType="application/vnd.openxmlformats-officedocument.presentationml.notesSlide+xml"/>
  <Override PartName="/ppt/tags/tag56.xml" ContentType="application/vnd.openxmlformats-officedocument.presentationml.tags+xml"/>
  <Override PartName="/ppt/notesSlides/notesSlide15.xml" ContentType="application/vnd.openxmlformats-officedocument.presentationml.notesSlide+xml"/>
  <Override PartName="/ppt/tags/tag57.xml" ContentType="application/vnd.openxmlformats-officedocument.presentationml.tags+xml"/>
  <Override PartName="/ppt/notesSlides/notesSlide16.xml" ContentType="application/vnd.openxmlformats-officedocument.presentationml.notesSlide+xml"/>
  <Override PartName="/ppt/tags/tag58.xml" ContentType="application/vnd.openxmlformats-officedocument.presentationml.tags+xml"/>
  <Override PartName="/ppt/notesSlides/notesSlide17.xml" ContentType="application/vnd.openxmlformats-officedocument.presentationml.notesSlide+xml"/>
  <Override PartName="/ppt/tags/tag59.xml" ContentType="application/vnd.openxmlformats-officedocument.presentationml.tags+xml"/>
  <Override PartName="/ppt/notesSlides/notesSlide18.xml" ContentType="application/vnd.openxmlformats-officedocument.presentationml.notesSlide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ppt/tags/tag61.xml" ContentType="application/vnd.openxmlformats-officedocument.presentationml.tags+xml"/>
  <Override PartName="/ppt/notesSlides/notesSlide20.xml" ContentType="application/vnd.openxmlformats-officedocument.presentationml.notesSlide+xml"/>
  <Override PartName="/ppt/tags/tag62.xml" ContentType="application/vnd.openxmlformats-officedocument.presentationml.tags+xml"/>
  <Override PartName="/ppt/notesSlides/notesSlide21.xml" ContentType="application/vnd.openxmlformats-officedocument.presentationml.notesSlide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ppt/tags/tag64.xml" ContentType="application/vnd.openxmlformats-officedocument.presentationml.tags+xml"/>
  <Override PartName="/ppt/notesSlides/notesSlide23.xml" ContentType="application/vnd.openxmlformats-officedocument.presentationml.notesSlide+xml"/>
  <Override PartName="/ppt/tags/tag65.xml" ContentType="application/vnd.openxmlformats-officedocument.presentationml.tags+xml"/>
  <Override PartName="/ppt/notesSlides/notesSlide24.xml" ContentType="application/vnd.openxmlformats-officedocument.presentationml.notesSlide+xml"/>
  <Override PartName="/ppt/tags/tag66.xml" ContentType="application/vnd.openxmlformats-officedocument.presentationml.tags+xml"/>
  <Override PartName="/ppt/notesSlides/notesSlide25.xml" ContentType="application/vnd.openxmlformats-officedocument.presentationml.notesSlide+xml"/>
  <Override PartName="/ppt/tags/tag67.xml" ContentType="application/vnd.openxmlformats-officedocument.presentationml.tags+xml"/>
  <Override PartName="/ppt/notesSlides/notesSlide26.xml" ContentType="application/vnd.openxmlformats-officedocument.presentationml.notesSlide+xml"/>
  <Override PartName="/ppt/tags/tag68.xml" ContentType="application/vnd.openxmlformats-officedocument.presentationml.tags+xml"/>
  <Override PartName="/ppt/notesSlides/notesSlide27.xml" ContentType="application/vnd.openxmlformats-officedocument.presentationml.notesSlide+xml"/>
  <Override PartName="/ppt/tags/tag69.xml" ContentType="application/vnd.openxmlformats-officedocument.presentationml.tags+xml"/>
  <Override PartName="/ppt/notesSlides/notesSlide2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9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0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1.xml" ContentType="application/vnd.openxmlformats-officedocument.presentationml.notesSlide+xml"/>
  <Override PartName="/ppt/tags/tag84.xml" ContentType="application/vnd.openxmlformats-officedocument.presentationml.tags+xml"/>
  <Override PartName="/ppt/notesSlides/notesSlide32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3.xml" ContentType="application/vnd.openxmlformats-officedocument.presentationml.notesSlide+xml"/>
  <Override PartName="/ppt/tags/tag92.xml" ContentType="application/vnd.openxmlformats-officedocument.presentationml.tags+xml"/>
  <Override PartName="/ppt/notesSlides/notesSlide34.xml" ContentType="application/vnd.openxmlformats-officedocument.presentationml.notesSlide+xml"/>
  <Override PartName="/ppt/tags/tag93.xml" ContentType="application/vnd.openxmlformats-officedocument.presentationml.tags+xml"/>
  <Override PartName="/ppt/notesSlides/notesSlide35.xml" ContentType="application/vnd.openxmlformats-officedocument.presentationml.notesSlide+xml"/>
  <Override PartName="/ppt/tags/tag94.xml" ContentType="application/vnd.openxmlformats-officedocument.presentationml.tags+xml"/>
  <Override PartName="/ppt/notesSlides/notesSlide36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37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38.xml" ContentType="application/vnd.openxmlformats-officedocument.presentationml.notesSlide+xml"/>
  <Override PartName="/ppt/tags/tag102.xml" ContentType="application/vnd.openxmlformats-officedocument.presentationml.tags+xml"/>
  <Override PartName="/ppt/notesSlides/notesSlide39.xml" ContentType="application/vnd.openxmlformats-officedocument.presentationml.notesSlide+xml"/>
  <Override PartName="/ppt/tags/tag103.xml" ContentType="application/vnd.openxmlformats-officedocument.presentationml.tags+xml"/>
  <Override PartName="/ppt/notesSlides/notesSlide40.xml" ContentType="application/vnd.openxmlformats-officedocument.presentationml.notesSlide+xml"/>
  <Override PartName="/ppt/tags/tag104.xml" ContentType="application/vnd.openxmlformats-officedocument.presentationml.tags+xml"/>
  <Override PartName="/ppt/notesSlides/notesSlide41.xml" ContentType="application/vnd.openxmlformats-officedocument.presentationml.notesSlide+xml"/>
  <Override PartName="/ppt/tags/tag105.xml" ContentType="application/vnd.openxmlformats-officedocument.presentationml.tags+xml"/>
  <Override PartName="/ppt/notesSlides/notesSlide42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4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4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45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46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7" r:id="rId2"/>
    <p:sldId id="261" r:id="rId3"/>
    <p:sldId id="262" r:id="rId4"/>
    <p:sldId id="272" r:id="rId5"/>
    <p:sldId id="295" r:id="rId6"/>
    <p:sldId id="273" r:id="rId7"/>
    <p:sldId id="296" r:id="rId8"/>
    <p:sldId id="304" r:id="rId9"/>
    <p:sldId id="305" r:id="rId10"/>
    <p:sldId id="301" r:id="rId11"/>
    <p:sldId id="306" r:id="rId12"/>
    <p:sldId id="302" r:id="rId13"/>
    <p:sldId id="303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6" r:id="rId24"/>
    <p:sldId id="337" r:id="rId25"/>
    <p:sldId id="330" r:id="rId26"/>
    <p:sldId id="331" r:id="rId27"/>
    <p:sldId id="332" r:id="rId28"/>
    <p:sldId id="333" r:id="rId29"/>
    <p:sldId id="307" r:id="rId30"/>
    <p:sldId id="308" r:id="rId31"/>
    <p:sldId id="309" r:id="rId32"/>
    <p:sldId id="310" r:id="rId33"/>
    <p:sldId id="311" r:id="rId34"/>
    <p:sldId id="338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297" r:id="rId44"/>
    <p:sldId id="334" r:id="rId45"/>
    <p:sldId id="335" r:id="rId46"/>
    <p:sldId id="284" r:id="rId47"/>
    <p:sldId id="299" r:id="rId48"/>
    <p:sldId id="300" r:id="rId49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s Pan" initials="C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EF"/>
    <a:srgbClr val="1C546B"/>
    <a:srgbClr val="2474BA"/>
    <a:srgbClr val="435EA8"/>
    <a:srgbClr val="3D7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88" autoAdjust="0"/>
    <p:restoredTop sz="81572"/>
  </p:normalViewPr>
  <p:slideViewPr>
    <p:cSldViewPr snapToGrid="0">
      <p:cViewPr varScale="1">
        <p:scale>
          <a:sx n="55" d="100"/>
          <a:sy n="55" d="100"/>
        </p:scale>
        <p:origin x="39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12" Type="http://schemas.openxmlformats.org/officeDocument/2006/relationships/image" Target="../media/image52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11" Type="http://schemas.openxmlformats.org/officeDocument/2006/relationships/image" Target="../media/image51.wmf"/><Relationship Id="rId5" Type="http://schemas.openxmlformats.org/officeDocument/2006/relationships/image" Target="../media/image45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image" Target="../media/image74.wmf"/><Relationship Id="rId3" Type="http://schemas.openxmlformats.org/officeDocument/2006/relationships/image" Target="../media/image42.wmf"/><Relationship Id="rId7" Type="http://schemas.openxmlformats.org/officeDocument/2006/relationships/image" Target="../media/image70.wmf"/><Relationship Id="rId12" Type="http://schemas.openxmlformats.org/officeDocument/2006/relationships/image" Target="../media/image48.wmf"/><Relationship Id="rId2" Type="http://schemas.openxmlformats.org/officeDocument/2006/relationships/image" Target="../media/image41.wmf"/><Relationship Id="rId16" Type="http://schemas.openxmlformats.org/officeDocument/2006/relationships/image" Target="../media/image75.wmf"/><Relationship Id="rId1" Type="http://schemas.openxmlformats.org/officeDocument/2006/relationships/image" Target="../media/image68.wmf"/><Relationship Id="rId6" Type="http://schemas.openxmlformats.org/officeDocument/2006/relationships/image" Target="../media/image69.wmf"/><Relationship Id="rId11" Type="http://schemas.openxmlformats.org/officeDocument/2006/relationships/image" Target="../media/image73.wmf"/><Relationship Id="rId5" Type="http://schemas.openxmlformats.org/officeDocument/2006/relationships/image" Target="../media/image44.wmf"/><Relationship Id="rId15" Type="http://schemas.openxmlformats.org/officeDocument/2006/relationships/image" Target="../media/image51.wmf"/><Relationship Id="rId10" Type="http://schemas.openxmlformats.org/officeDocument/2006/relationships/image" Target="../media/image45.wmf"/><Relationship Id="rId4" Type="http://schemas.openxmlformats.org/officeDocument/2006/relationships/image" Target="../media/image43.wmf"/><Relationship Id="rId9" Type="http://schemas.openxmlformats.org/officeDocument/2006/relationships/image" Target="../media/image72.wmf"/><Relationship Id="rId14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04EDD-CECC-482A-B98E-4046E18F174A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63365-9434-47A8-9027-06C4DA3FB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35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good afternoon everyone</a:t>
            </a:r>
            <a:r>
              <a:rPr lang="en-US" altLang="zh-CN" baseline="0" dirty="0"/>
              <a:t> it is my great honor to stand here and share my project with you. We are group 55, (</a:t>
            </a:r>
            <a:r>
              <a:rPr lang="zh-CN" altLang="en-US" baseline="0" dirty="0"/>
              <a:t>自己说名字）</a:t>
            </a:r>
            <a:r>
              <a:rPr lang="en-US" altLang="zh-CN" baseline="0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86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confused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image’s</a:t>
            </a:r>
            <a:r>
              <a:rPr lang="zh-CN" altLang="en-US" dirty="0"/>
              <a:t> </a:t>
            </a:r>
            <a:r>
              <a:rPr lang="en-US" altLang="zh-CN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image,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am</a:t>
            </a:r>
            <a:r>
              <a:rPr lang="zh-CN" altLang="en-US" baseline="0" dirty="0"/>
              <a:t> </a:t>
            </a:r>
            <a:r>
              <a:rPr lang="en-US" altLang="zh-CN" baseline="0" dirty="0"/>
              <a:t>going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explain</a:t>
            </a:r>
            <a:r>
              <a:rPr lang="zh-CN" altLang="en-US" baseline="0" dirty="0"/>
              <a:t> </a:t>
            </a: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now.</a:t>
            </a:r>
            <a:r>
              <a:rPr lang="zh-CN" altLang="en-US" baseline="0" dirty="0"/>
              <a:t> </a:t>
            </a: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called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blend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many</a:t>
            </a:r>
            <a:r>
              <a:rPr lang="zh-CN" altLang="en-US" baseline="0" dirty="0"/>
              <a:t> </a:t>
            </a:r>
            <a:r>
              <a:rPr lang="en-US" altLang="zh-CN" baseline="0" dirty="0"/>
              <a:t>blend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has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feature,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they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final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rgb</a:t>
            </a:r>
            <a:r>
              <a:rPr lang="zh-CN" altLang="en-US" baseline="0" dirty="0"/>
              <a:t> </a:t>
            </a:r>
            <a:r>
              <a:rPr lang="en-US" altLang="zh-CN" baseline="0" dirty="0"/>
              <a:t>value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differnent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combination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previce</a:t>
            </a:r>
            <a:r>
              <a:rPr lang="zh-CN" altLang="en-US" baseline="0" dirty="0"/>
              <a:t> </a:t>
            </a:r>
            <a:r>
              <a:rPr lang="en-US" altLang="zh-CN" baseline="0" dirty="0"/>
              <a:t>two,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information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online.</a:t>
            </a:r>
            <a:r>
              <a:rPr lang="zh-CN" altLang="en-US" baseline="0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2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left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originla</a:t>
            </a:r>
            <a:r>
              <a:rPr lang="zh-CN" altLang="en-US" baseline="0" dirty="0"/>
              <a:t> </a:t>
            </a:r>
            <a:r>
              <a:rPr lang="en-US" altLang="zh-CN" baseline="0" dirty="0"/>
              <a:t>pic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</a:t>
            </a:r>
            <a:r>
              <a:rPr lang="zh-CN" altLang="en-US" baseline="0" dirty="0"/>
              <a:t> </a:t>
            </a:r>
            <a:r>
              <a:rPr lang="en-US" altLang="zh-CN" baseline="0" dirty="0"/>
              <a:t>an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orig</a:t>
            </a:r>
            <a:r>
              <a:rPr lang="zh-CN" altLang="en-US" baseline="0" dirty="0"/>
              <a:t> </a:t>
            </a:r>
            <a:r>
              <a:rPr lang="en-US" altLang="zh-CN" baseline="0" dirty="0"/>
              <a:t>layers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mutiply</a:t>
            </a:r>
            <a:r>
              <a:rPr lang="zh-CN" altLang="en-US" baseline="0" dirty="0"/>
              <a:t> </a:t>
            </a:r>
            <a:r>
              <a:rPr lang="en-US" altLang="zh-CN" baseline="0" dirty="0"/>
              <a:t>pic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color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orig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divided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255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12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magnitude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signal’s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intensity</a:t>
            </a:r>
            <a:r>
              <a:rPr lang="zh-CN" altLang="en-US" baseline="0" dirty="0"/>
              <a:t> 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phase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represent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phase</a:t>
            </a:r>
            <a:r>
              <a:rPr lang="zh-CN" altLang="en-US" baseline="0" dirty="0"/>
              <a:t> </a:t>
            </a:r>
            <a:r>
              <a:rPr lang="en-US" altLang="zh-CN" baseline="0" dirty="0"/>
              <a:t>position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signal,</a:t>
            </a:r>
            <a:r>
              <a:rPr lang="zh-CN" altLang="en-US" baseline="0" dirty="0"/>
              <a:t> </a:t>
            </a: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*</a:t>
            </a:r>
            <a:r>
              <a:rPr lang="en-US" altLang="zh-CN" baseline="0" dirty="0"/>
              <a:t>-1with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phase,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rotation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signal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180</a:t>
            </a:r>
            <a:r>
              <a:rPr lang="zh-CN" altLang="en-US" baseline="0" dirty="0"/>
              <a:t> </a:t>
            </a:r>
            <a:r>
              <a:rPr lang="en-US" altLang="zh-CN" baseline="0" dirty="0"/>
              <a:t>degree</a:t>
            </a:r>
            <a:r>
              <a:rPr lang="zh-CN" altLang="en-US" baseline="0" dirty="0"/>
              <a:t> 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th</a:t>
            </a:r>
            <a:r>
              <a:rPr lang="zh-CN" altLang="en-US" baseline="0" dirty="0"/>
              <a:t> </a:t>
            </a:r>
            <a:r>
              <a:rPr lang="en-US" altLang="zh-CN" baseline="0" dirty="0"/>
              <a:t>e</a:t>
            </a:r>
            <a:r>
              <a:rPr lang="zh-CN" altLang="en-US" baseline="0" dirty="0"/>
              <a:t> </a:t>
            </a:r>
            <a:r>
              <a:rPr lang="en-US" altLang="zh-CN" baseline="0" dirty="0"/>
              <a:t>first</a:t>
            </a:r>
            <a:r>
              <a:rPr lang="zh-CN" altLang="en-US" baseline="0" dirty="0"/>
              <a:t> </a:t>
            </a:r>
            <a:r>
              <a:rPr lang="en-US" altLang="zh-CN" baseline="0" dirty="0"/>
              <a:t>quadrant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third</a:t>
            </a:r>
            <a:r>
              <a:rPr lang="zh-CN" altLang="en-US" baseline="0" dirty="0"/>
              <a:t> </a:t>
            </a:r>
            <a:r>
              <a:rPr lang="en-US" altLang="zh-CN" baseline="0" dirty="0"/>
              <a:t>.and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picture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roataed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30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Actually,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information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present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basic</a:t>
            </a:r>
            <a:r>
              <a:rPr lang="zh-CN" altLang="en-US" baseline="0" dirty="0"/>
              <a:t> </a:t>
            </a:r>
            <a:r>
              <a:rPr lang="en-US" altLang="zh-CN" baseline="0" dirty="0"/>
              <a:t>shape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original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pic,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uint8</a:t>
            </a:r>
            <a:r>
              <a:rPr lang="zh-CN" altLang="en-US" baseline="0" dirty="0"/>
              <a:t>（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make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smaller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than</a:t>
            </a:r>
            <a:r>
              <a:rPr lang="zh-CN" altLang="en-US" baseline="0" dirty="0"/>
              <a:t> </a:t>
            </a:r>
            <a:r>
              <a:rPr lang="en-US" altLang="zh-CN" baseline="0" dirty="0"/>
              <a:t>0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bigger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than</a:t>
            </a:r>
            <a:r>
              <a:rPr lang="zh-CN" altLang="en-US" baseline="0" dirty="0"/>
              <a:t> </a:t>
            </a:r>
            <a:r>
              <a:rPr lang="en-US" altLang="zh-CN" baseline="0" dirty="0"/>
              <a:t>255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zero</a:t>
            </a:r>
            <a:r>
              <a:rPr lang="zh-CN" altLang="en-US" baseline="0" dirty="0"/>
              <a:t>）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do</a:t>
            </a:r>
            <a:r>
              <a:rPr lang="zh-CN" altLang="en-US" baseline="0" dirty="0"/>
              <a:t> </a:t>
            </a:r>
            <a:r>
              <a:rPr lang="en-US" altLang="zh-CN" baseline="0" dirty="0"/>
              <a:t>inverted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fft</a:t>
            </a:r>
            <a:r>
              <a:rPr lang="en-US" altLang="zh-CN" baseline="0" dirty="0"/>
              <a:t>.</a:t>
            </a:r>
            <a:r>
              <a:rPr lang="zh-CN" altLang="en-US" baseline="0" dirty="0"/>
              <a:t> </a:t>
            </a:r>
            <a:r>
              <a:rPr lang="en-US" altLang="zh-CN" baseline="0" dirty="0"/>
              <a:t>surprising,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output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like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</a:t>
            </a:r>
            <a:r>
              <a:rPr lang="zh-CN" altLang="en-US" baseline="0" dirty="0"/>
              <a:t> </a:t>
            </a:r>
            <a:r>
              <a:rPr lang="en-US" altLang="zh-CN" baseline="0" dirty="0"/>
              <a:t>embossment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,do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fft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fft2,</a:t>
            </a:r>
            <a:r>
              <a:rPr lang="zh-CN" altLang="en-US" baseline="0" dirty="0"/>
              <a:t> </a:t>
            </a: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fft2,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get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real</a:t>
            </a:r>
            <a:r>
              <a:rPr lang="zh-CN" altLang="en-US" baseline="0" dirty="0"/>
              <a:t> </a:t>
            </a:r>
            <a:r>
              <a:rPr lang="en-US" altLang="zh-CN" baseline="0" dirty="0"/>
              <a:t>mass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do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think</a:t>
            </a:r>
            <a:r>
              <a:rPr lang="zh-CN" altLang="en-US" baseline="0" dirty="0"/>
              <a:t> </a:t>
            </a:r>
            <a:r>
              <a:rPr lang="en-US" altLang="zh-CN" baseline="0" dirty="0"/>
              <a:t>doing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fft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maitain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coordinate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info</a:t>
            </a:r>
            <a:r>
              <a:rPr lang="zh-CN" altLang="en-US" baseline="0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071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54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008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99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93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 details in the image: see cloud clearly, wave clearly and building with shadow.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987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AHE tends to overamplify the contrast in block of the image, the histogram in such regions is highly concentrated.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photo</a:t>
            </a:r>
            <a:r>
              <a:rPr lang="zh-CN" altLang="en-US" baseline="0" dirty="0"/>
              <a:t> </a:t>
            </a:r>
            <a:r>
              <a:rPr lang="en-US" altLang="zh-CN" baseline="0" dirty="0"/>
              <a:t>filter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change</a:t>
            </a:r>
            <a:r>
              <a:rPr lang="zh-CN" altLang="en-US" baseline="0" dirty="0"/>
              <a:t> </a:t>
            </a:r>
            <a:r>
              <a:rPr lang="en-US" altLang="zh-CN" baseline="0" dirty="0"/>
              <a:t>photographs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painting,I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introduce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project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those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908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CLAHE limits the amplification by clipping the histogram at a predefined value before computing the CDF.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advantageous not to discard the part of the histogram that exceeds the clip limit but to redistribute it equally among all histogram bins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850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1.In HSV color space, hue is distributed uniformly along the disk of the cone. However, people have different sensitivity to the change of hue.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LAB is more perceptually uniform than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Perceptually uniform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that a change of the same amount in a color value should produce a change of about the same visual importance in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channel. Adjust L channel has less influence to the tone of the image.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14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contrast enhanced greatly.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6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187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695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16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028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482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71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46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43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17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663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85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9606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383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06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764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64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98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baseline="0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 </a:t>
            </a:r>
            <a:r>
              <a:rPr lang="en-US" altLang="zh-CN" dirty="0" err="1"/>
              <a:t>ft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as:</a:t>
            </a:r>
            <a:endParaRPr lang="en-US" altLang="zh-CN" dirty="0"/>
          </a:p>
          <a:p>
            <a:r>
              <a:rPr lang="en-US" altLang="zh-CN" dirty="0"/>
              <a:t>1.Color space include: RGB HSV 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/>
              <a:t> </a:t>
            </a:r>
            <a:r>
              <a:rPr lang="en-US" altLang="zh-CN" baseline="0" dirty="0"/>
              <a:t>actually,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done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lots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do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want</a:t>
            </a:r>
            <a:r>
              <a:rPr lang="zh-CN" altLang="en-US" baseline="0" dirty="0"/>
              <a:t> </a:t>
            </a:r>
            <a:r>
              <a:rPr lang="en-US" altLang="zh-CN" baseline="0" dirty="0"/>
              <a:t>most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pursuing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art,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just</a:t>
            </a:r>
            <a:r>
              <a:rPr lang="zh-CN" altLang="en-US" baseline="0" dirty="0"/>
              <a:t> </a:t>
            </a:r>
            <a:r>
              <a:rPr lang="en-US" altLang="zh-CN" baseline="0" dirty="0"/>
              <a:t>pile</a:t>
            </a:r>
            <a:r>
              <a:rPr lang="zh-CN" altLang="en-US" baseline="0" dirty="0"/>
              <a:t> </a:t>
            </a:r>
            <a:r>
              <a:rPr lang="en-US" altLang="zh-CN" baseline="0" dirty="0"/>
              <a:t>up</a:t>
            </a:r>
            <a:r>
              <a:rPr lang="zh-CN" altLang="en-US" baseline="0" dirty="0"/>
              <a:t> </a:t>
            </a:r>
            <a:r>
              <a:rPr lang="en-US" altLang="zh-CN" baseline="0" dirty="0"/>
              <a:t>algorithm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Third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want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combine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photography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painting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am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interested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both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Last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least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should</a:t>
            </a:r>
            <a:r>
              <a:rPr lang="zh-CN" altLang="en-US" baseline="0" dirty="0"/>
              <a:t> </a:t>
            </a:r>
            <a:r>
              <a:rPr lang="en-US" altLang="zh-CN" baseline="0" dirty="0"/>
              <a:t>learn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fun!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8703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7028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916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700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21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92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11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9294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1.Color space include: RGB HSV LAB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1404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25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35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introduce</a:t>
            </a:r>
            <a:r>
              <a:rPr lang="zh-CN" altLang="en-US" baseline="0" dirty="0"/>
              <a:t> </a:t>
            </a:r>
            <a:r>
              <a:rPr lang="en-US" altLang="zh-CN" baseline="0" dirty="0"/>
              <a:t>some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related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detail</a:t>
            </a:r>
            <a:r>
              <a:rPr lang="zh-CN" altLang="en-US" baseline="0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365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talking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about</a:t>
            </a:r>
            <a:r>
              <a:rPr lang="zh-CN" altLang="en-US" baseline="0" dirty="0"/>
              <a:t> </a:t>
            </a:r>
            <a:r>
              <a:rPr lang="en-US" altLang="zh-CN" baseline="0" dirty="0"/>
              <a:t>algorithm,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should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think</a:t>
            </a:r>
            <a:r>
              <a:rPr lang="zh-CN" altLang="en-US" baseline="0" dirty="0"/>
              <a:t> </a:t>
            </a:r>
            <a:r>
              <a:rPr lang="en-US" altLang="zh-CN" baseline="0" dirty="0"/>
              <a:t>about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that:</a:t>
            </a:r>
            <a:r>
              <a:rPr lang="zh-CN" altLang="en-US" baseline="0" dirty="0"/>
              <a:t> </a:t>
            </a:r>
            <a:r>
              <a:rPr lang="en-US" altLang="zh-CN" baseline="0" dirty="0"/>
              <a:t>what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feature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oil</a:t>
            </a:r>
            <a:r>
              <a:rPr lang="zh-CN" altLang="en-US" baseline="0" dirty="0"/>
              <a:t> </a:t>
            </a:r>
            <a:r>
              <a:rPr lang="en-US" altLang="zh-CN" baseline="0" dirty="0"/>
              <a:t>painting,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brush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paint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paper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brush</a:t>
            </a:r>
            <a:r>
              <a:rPr lang="zh-CN" altLang="en-US" baseline="0" dirty="0"/>
              <a:t> </a:t>
            </a:r>
            <a:r>
              <a:rPr lang="en-US" altLang="zh-CN" baseline="0" dirty="0"/>
              <a:t>has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size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hardness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paper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has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their</a:t>
            </a:r>
            <a:r>
              <a:rPr lang="zh-CN" altLang="en-US" baseline="0" dirty="0"/>
              <a:t> </a:t>
            </a:r>
            <a:r>
              <a:rPr lang="en-US" altLang="zh-CN" baseline="0" dirty="0"/>
              <a:t>special</a:t>
            </a:r>
            <a:r>
              <a:rPr lang="zh-CN" altLang="en-US" baseline="0" dirty="0"/>
              <a:t> </a:t>
            </a:r>
            <a:r>
              <a:rPr lang="en-US" altLang="zh-CN" baseline="0" dirty="0"/>
              <a:t>texture.</a:t>
            </a:r>
            <a:r>
              <a:rPr lang="zh-CN" altLang="en-US" baseline="0" dirty="0"/>
              <a:t> </a:t>
            </a:r>
            <a:r>
              <a:rPr lang="en-US" altLang="zh-CN" baseline="0" dirty="0"/>
              <a:t>Oil</a:t>
            </a:r>
            <a:r>
              <a:rPr lang="zh-CN" altLang="en-US" baseline="0" dirty="0"/>
              <a:t> </a:t>
            </a:r>
            <a:r>
              <a:rPr lang="en-US" altLang="zh-CN" baseline="0" dirty="0"/>
              <a:t>painting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has</a:t>
            </a:r>
            <a:r>
              <a:rPr lang="zh-CN" altLang="en-US" baseline="0" dirty="0"/>
              <a:t> </a:t>
            </a:r>
            <a:r>
              <a:rPr lang="en-US" altLang="zh-CN" baseline="0" dirty="0"/>
              <a:t>high</a:t>
            </a:r>
            <a:r>
              <a:rPr lang="zh-CN" altLang="en-US" baseline="0" dirty="0"/>
              <a:t> </a:t>
            </a:r>
            <a:r>
              <a:rPr lang="en-US" altLang="zh-CN" baseline="0" dirty="0"/>
              <a:t>saturation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273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order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imitate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brush,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introduce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concept: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intensity,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above</a:t>
            </a:r>
            <a:r>
              <a:rPr lang="zh-CN" altLang="en-US" baseline="0" dirty="0"/>
              <a:t> </a:t>
            </a:r>
            <a:r>
              <a:rPr lang="en-US" altLang="zh-CN" baseline="0" dirty="0"/>
              <a:t>equation,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20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defined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intensity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changed.</a:t>
            </a:r>
          </a:p>
          <a:p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get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final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rgb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color,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intensity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radius,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average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color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whose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intensity</a:t>
            </a:r>
            <a:r>
              <a:rPr lang="zh-CN" altLang="en-US" baseline="0" dirty="0"/>
              <a:t>  </a:t>
            </a:r>
            <a:r>
              <a:rPr lang="en-US" altLang="zh-CN" baseline="0" dirty="0"/>
              <a:t>appear</a:t>
            </a:r>
            <a:r>
              <a:rPr lang="zh-CN" altLang="en-US" baseline="0" dirty="0"/>
              <a:t> </a:t>
            </a:r>
            <a:r>
              <a:rPr lang="en-US" altLang="zh-CN" baseline="0" dirty="0"/>
              <a:t>most</a:t>
            </a:r>
            <a:r>
              <a:rPr lang="zh-CN" altLang="en-US" baseline="0" dirty="0"/>
              <a:t> </a:t>
            </a:r>
            <a:r>
              <a:rPr lang="en-US" altLang="zh-CN" baseline="0" dirty="0"/>
              <a:t>times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intensity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bin.</a:t>
            </a:r>
            <a:r>
              <a:rPr lang="zh-CN" altLang="en-US" baseline="0" dirty="0"/>
              <a:t> </a:t>
            </a:r>
            <a:r>
              <a:rPr lang="en-US" altLang="zh-CN" baseline="0" dirty="0"/>
              <a:t>adjacency</a:t>
            </a:r>
          </a:p>
          <a:p>
            <a:r>
              <a:rPr lang="en-US" altLang="zh-CN" baseline="0" dirty="0" err="1"/>
              <a:t>Fiinally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</a:t>
            </a:r>
            <a:r>
              <a:rPr lang="zh-CN" altLang="en-US" baseline="0" dirty="0"/>
              <a:t> </a:t>
            </a:r>
            <a:r>
              <a:rPr lang="en-US" altLang="zh-CN" baseline="0" dirty="0"/>
              <a:t>paper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texture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690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3365-9434-47A8-9027-06C4DA3FB98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33234" y="3803659"/>
            <a:ext cx="5325533" cy="4318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4935" y="2642557"/>
            <a:ext cx="8602132" cy="986829"/>
          </a:xfr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lang="zh-CN" altLang="en-US" sz="3200" b="0" noProof="0" dirty="0" smtClean="0">
                <a:ln w="0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pPr lvl="0" algn="ctr">
              <a:lnSpc>
                <a:spcPct val="110000"/>
              </a:lnSpc>
            </a:pPr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2" name="任意多边形 21"/>
          <p:cNvSpPr/>
          <p:nvPr/>
        </p:nvSpPr>
        <p:spPr>
          <a:xfrm rot="2213584">
            <a:off x="2406958" y="-154402"/>
            <a:ext cx="80001" cy="1362260"/>
          </a:xfrm>
          <a:custGeom>
            <a:avLst/>
            <a:gdLst>
              <a:gd name="connsiteX0" fmla="*/ 0 w 60001"/>
              <a:gd name="connsiteY0" fmla="*/ 45039 h 1362260"/>
              <a:gd name="connsiteX1" fmla="*/ 60001 w 60001"/>
              <a:gd name="connsiteY1" fmla="*/ 0 h 1362260"/>
              <a:gd name="connsiteX2" fmla="*/ 60001 w 60001"/>
              <a:gd name="connsiteY2" fmla="*/ 1362260 h 1362260"/>
              <a:gd name="connsiteX3" fmla="*/ 0 w 60001"/>
              <a:gd name="connsiteY3" fmla="*/ 1362260 h 136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1" h="1362260">
                <a:moveTo>
                  <a:pt x="0" y="45039"/>
                </a:moveTo>
                <a:lnTo>
                  <a:pt x="60001" y="0"/>
                </a:lnTo>
                <a:lnTo>
                  <a:pt x="60001" y="1362260"/>
                </a:lnTo>
                <a:lnTo>
                  <a:pt x="0" y="1362260"/>
                </a:lnTo>
                <a:close/>
              </a:path>
            </a:pathLst>
          </a:custGeom>
          <a:solidFill>
            <a:srgbClr val="1C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任意多边形 22"/>
          <p:cNvSpPr/>
          <p:nvPr/>
        </p:nvSpPr>
        <p:spPr>
          <a:xfrm rot="2213584">
            <a:off x="307305" y="-652240"/>
            <a:ext cx="2317129" cy="1304483"/>
          </a:xfrm>
          <a:custGeom>
            <a:avLst/>
            <a:gdLst>
              <a:gd name="connsiteX0" fmla="*/ 0 w 1737847"/>
              <a:gd name="connsiteY0" fmla="*/ 1304483 h 1304483"/>
              <a:gd name="connsiteX1" fmla="*/ 1737847 w 1737847"/>
              <a:gd name="connsiteY1" fmla="*/ 0 h 1304483"/>
              <a:gd name="connsiteX2" fmla="*/ 1737847 w 1737847"/>
              <a:gd name="connsiteY2" fmla="*/ 1304483 h 130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7847" h="1304483">
                <a:moveTo>
                  <a:pt x="0" y="1304483"/>
                </a:moveTo>
                <a:lnTo>
                  <a:pt x="1737847" y="0"/>
                </a:lnTo>
                <a:lnTo>
                  <a:pt x="1737847" y="1304483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 rot="2213584">
            <a:off x="2605210" y="234188"/>
            <a:ext cx="80001" cy="2016000"/>
          </a:xfrm>
          <a:prstGeom prst="rect">
            <a:avLst/>
          </a:prstGeom>
          <a:solidFill>
            <a:srgbClr val="1C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任意多边形 25"/>
          <p:cNvSpPr/>
          <p:nvPr/>
        </p:nvSpPr>
        <p:spPr>
          <a:xfrm rot="2213584">
            <a:off x="-166605" y="-489583"/>
            <a:ext cx="3089773" cy="2016000"/>
          </a:xfrm>
          <a:custGeom>
            <a:avLst/>
            <a:gdLst>
              <a:gd name="connsiteX0" fmla="*/ 0 w 2317330"/>
              <a:gd name="connsiteY0" fmla="*/ 0 h 2016000"/>
              <a:gd name="connsiteX1" fmla="*/ 2317330 w 2317330"/>
              <a:gd name="connsiteY1" fmla="*/ 0 h 2016000"/>
              <a:gd name="connsiteX2" fmla="*/ 2317330 w 2317330"/>
              <a:gd name="connsiteY2" fmla="*/ 2016000 h 2016000"/>
              <a:gd name="connsiteX3" fmla="*/ 609202 w 2317330"/>
              <a:gd name="connsiteY3" fmla="*/ 2016000 h 2016000"/>
              <a:gd name="connsiteX4" fmla="*/ 0 w 2317330"/>
              <a:gd name="connsiteY4" fmla="*/ 1204415 h 2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330" h="2016000">
                <a:moveTo>
                  <a:pt x="0" y="0"/>
                </a:moveTo>
                <a:lnTo>
                  <a:pt x="2317330" y="0"/>
                </a:lnTo>
                <a:lnTo>
                  <a:pt x="2317330" y="2016000"/>
                </a:lnTo>
                <a:lnTo>
                  <a:pt x="609202" y="2016000"/>
                </a:lnTo>
                <a:lnTo>
                  <a:pt x="0" y="120441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任意多边形 35"/>
          <p:cNvSpPr/>
          <p:nvPr/>
        </p:nvSpPr>
        <p:spPr>
          <a:xfrm rot="13343609">
            <a:off x="10654641" y="5218096"/>
            <a:ext cx="1959636" cy="2016000"/>
          </a:xfrm>
          <a:custGeom>
            <a:avLst/>
            <a:gdLst>
              <a:gd name="connsiteX0" fmla="*/ 1469727 w 1469727"/>
              <a:gd name="connsiteY0" fmla="*/ 2016000 h 2016000"/>
              <a:gd name="connsiteX1" fmla="*/ 1088883 w 1469727"/>
              <a:gd name="connsiteY1" fmla="*/ 2016000 h 2016000"/>
              <a:gd name="connsiteX2" fmla="*/ 0 w 1469727"/>
              <a:gd name="connsiteY2" fmla="*/ 823249 h 2016000"/>
              <a:gd name="connsiteX3" fmla="*/ 901779 w 1469727"/>
              <a:gd name="connsiteY3" fmla="*/ 0 h 2016000"/>
              <a:gd name="connsiteX4" fmla="*/ 1469727 w 1469727"/>
              <a:gd name="connsiteY4" fmla="*/ 0 h 2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9727" h="2016000">
                <a:moveTo>
                  <a:pt x="1469727" y="2016000"/>
                </a:moveTo>
                <a:lnTo>
                  <a:pt x="1088883" y="2016000"/>
                </a:lnTo>
                <a:lnTo>
                  <a:pt x="0" y="823249"/>
                </a:lnTo>
                <a:lnTo>
                  <a:pt x="901779" y="0"/>
                </a:lnTo>
                <a:lnTo>
                  <a:pt x="1469727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 rot="13343609">
            <a:off x="11031126" y="3737193"/>
            <a:ext cx="80001" cy="2016000"/>
          </a:xfrm>
          <a:prstGeom prst="rect">
            <a:avLst/>
          </a:prstGeom>
          <a:solidFill>
            <a:srgbClr val="1C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任意多边形 34"/>
          <p:cNvSpPr/>
          <p:nvPr/>
        </p:nvSpPr>
        <p:spPr>
          <a:xfrm rot="13343609">
            <a:off x="10744845" y="4439293"/>
            <a:ext cx="2707232" cy="2016000"/>
          </a:xfrm>
          <a:custGeom>
            <a:avLst/>
            <a:gdLst>
              <a:gd name="connsiteX0" fmla="*/ 2030424 w 2030424"/>
              <a:gd name="connsiteY0" fmla="*/ 2016000 h 2016000"/>
              <a:gd name="connsiteX1" fmla="*/ 1840440 w 2030424"/>
              <a:gd name="connsiteY1" fmla="*/ 2016000 h 2016000"/>
              <a:gd name="connsiteX2" fmla="*/ 59587 w 2030424"/>
              <a:gd name="connsiteY2" fmla="*/ 65271 h 2016000"/>
              <a:gd name="connsiteX3" fmla="*/ 0 w 2030424"/>
              <a:gd name="connsiteY3" fmla="*/ 0 h 2016000"/>
              <a:gd name="connsiteX4" fmla="*/ 2030424 w 2030424"/>
              <a:gd name="connsiteY4" fmla="*/ 0 h 2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424" h="2016000">
                <a:moveTo>
                  <a:pt x="2030424" y="2016000"/>
                </a:moveTo>
                <a:lnTo>
                  <a:pt x="1840440" y="2016000"/>
                </a:lnTo>
                <a:lnTo>
                  <a:pt x="59587" y="65271"/>
                </a:lnTo>
                <a:lnTo>
                  <a:pt x="0" y="0"/>
                </a:lnTo>
                <a:lnTo>
                  <a:pt x="2030424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 14"/>
          <p:cNvSpPr/>
          <p:nvPr/>
        </p:nvSpPr>
        <p:spPr>
          <a:xfrm rot="13343609">
            <a:off x="10843185" y="4705015"/>
            <a:ext cx="80001" cy="2016000"/>
          </a:xfrm>
          <a:prstGeom prst="rect">
            <a:avLst/>
          </a:prstGeom>
          <a:solidFill>
            <a:srgbClr val="1C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570905231"/>
      </p:ext>
    </p:extLst>
  </p:cSld>
  <p:clrMapOvr>
    <a:masterClrMapping/>
  </p:clrMapOvr>
  <p:transition spd="slow" advClick="0" advTm="3000">
    <p:random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044798"/>
      </p:ext>
    </p:extLst>
  </p:cSld>
  <p:clrMapOvr>
    <a:masterClrMapping/>
  </p:clrMapOvr>
  <p:transition spd="slow" advClick="0" advTm="30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44567" y="476250"/>
            <a:ext cx="2937933" cy="56784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418" y="476250"/>
            <a:ext cx="8616949" cy="567848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126126"/>
      </p:ext>
    </p:extLst>
  </p:cSld>
  <p:clrMapOvr>
    <a:masterClrMapping/>
  </p:clrMapOvr>
  <p:transition spd="slow" advClick="0" advTm="3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55816"/>
            <a:ext cx="10047763" cy="6826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8384"/>
            <a:ext cx="10972800" cy="4741863"/>
          </a:xfrm>
        </p:spPr>
        <p:txBody>
          <a:bodyPr/>
          <a:lstStyle>
            <a:lvl1pPr marL="449263" indent="-363538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solidFill>
                  <a:schemeClr val="accent1"/>
                </a:solidFill>
              </a:defRPr>
            </a:lvl1pPr>
            <a:lvl2pPr marL="449263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</a:schemeClr>
                </a:solidFill>
              </a:defRPr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794826"/>
      </p:ext>
    </p:extLst>
  </p:cSld>
  <p:clrMapOvr>
    <a:masterClrMapping/>
  </p:clrMapOvr>
  <p:transition spd="slow" advClick="0" advTm="3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779757"/>
      </p:ext>
    </p:extLst>
  </p:cSld>
  <p:clrMapOvr>
    <a:masterClrMapping/>
  </p:clrMapOvr>
  <p:transition spd="slow" advClick="0" advTm="3000">
    <p:random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8" y="1412876"/>
            <a:ext cx="5681133" cy="47418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2" y="1412876"/>
            <a:ext cx="5683249" cy="47418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243026"/>
      </p:ext>
    </p:extLst>
  </p:cSld>
  <p:clrMapOvr>
    <a:masterClrMapping/>
  </p:clrMapOvr>
  <p:transition spd="slow" advClick="0" advTm="3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526347"/>
      </p:ext>
    </p:extLst>
  </p:cSld>
  <p:clrMapOvr>
    <a:masterClrMapping/>
  </p:clrMapOvr>
  <p:transition spd="slow" advClick="0" advTm="3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729934"/>
      </p:ext>
    </p:extLst>
  </p:cSld>
  <p:clrMapOvr>
    <a:masterClrMapping/>
  </p:clrMapOvr>
  <p:transition spd="slow" advClick="0" advTm="300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1"/>
            <a:ext cx="12192000" cy="68580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112588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300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20126"/>
      </p:ext>
    </p:extLst>
  </p:cSld>
  <p:clrMapOvr>
    <a:masterClrMapping/>
  </p:clrMapOvr>
  <p:transition spd="slow" advClick="0" advTm="300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759601"/>
      </p:ext>
    </p:extLst>
  </p:cSld>
  <p:clrMapOvr>
    <a:masterClrMapping/>
  </p:clrMapOvr>
  <p:transition spd="slow" advClick="0" advTm="3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257300"/>
            <a:ext cx="12192000" cy="56007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55816"/>
            <a:ext cx="10047763" cy="68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92805"/>
            <a:ext cx="10972800" cy="474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9C8F1E8-2B69-412D-924E-F0540A2A19C3}" type="datetimeFigureOut">
              <a:rPr lang="zh-CN" altLang="en-US" smtClean="0"/>
              <a:t>2018/7/31</a:t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981E012-4F2B-4715-8F16-35096FDBE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71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3000">
    <p:random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3300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3300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3300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3300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9pPr>
    </p:titleStyle>
    <p:bodyStyle>
      <a:lvl1pPr marL="449263" indent="-363538" algn="l" rtl="0" eaLnBrk="1" fontAlgn="base" hangingPunct="1">
        <a:spcBef>
          <a:spcPts val="1800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l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1950" indent="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 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18" Type="http://schemas.openxmlformats.org/officeDocument/2006/relationships/slide" Target="slide1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46.xml"/><Relationship Id="rId2" Type="http://schemas.openxmlformats.org/officeDocument/2006/relationships/tags" Target="../tags/tag3.xml"/><Relationship Id="rId16" Type="http://schemas.openxmlformats.org/officeDocument/2006/relationships/slide" Target="slide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2.png"/><Relationship Id="rId10" Type="http://schemas.openxmlformats.org/officeDocument/2006/relationships/tags" Target="../tags/tag11.xml"/><Relationship Id="rId19" Type="http://schemas.openxmlformats.org/officeDocument/2006/relationships/slide" Target="slide3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6" Type="http://schemas.openxmlformats.org/officeDocument/2006/relationships/image" Target="../media/image36.png"/><Relationship Id="rId5" Type="http://schemas.openxmlformats.org/officeDocument/2006/relationships/image" Target="../media/image73.png"/><Relationship Id="rId4" Type="http://schemas.openxmlformats.org/officeDocument/2006/relationships/image" Target="../media/image1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9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tags" Target="../tags/tag83.xml"/><Relationship Id="rId7" Type="http://schemas.openxmlformats.org/officeDocument/2006/relationships/image" Target="../media/image38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7.jpe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47.wmf"/><Relationship Id="rId26" Type="http://schemas.openxmlformats.org/officeDocument/2006/relationships/image" Target="../media/image51.wmf"/><Relationship Id="rId3" Type="http://schemas.openxmlformats.org/officeDocument/2006/relationships/slideLayout" Target="../slideLayouts/slideLayout7.xml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1.bin"/><Relationship Id="rId2" Type="http://schemas.openxmlformats.org/officeDocument/2006/relationships/tags" Target="../tags/tag84.xml"/><Relationship Id="rId16" Type="http://schemas.openxmlformats.org/officeDocument/2006/relationships/image" Target="../media/image46.wmf"/><Relationship Id="rId20" Type="http://schemas.openxmlformats.org/officeDocument/2006/relationships/image" Target="../media/image4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50.wmf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28" Type="http://schemas.openxmlformats.org/officeDocument/2006/relationships/image" Target="../media/image52.wmf"/><Relationship Id="rId10" Type="http://schemas.openxmlformats.org/officeDocument/2006/relationships/image" Target="../media/image43.wmf"/><Relationship Id="rId19" Type="http://schemas.openxmlformats.org/officeDocument/2006/relationships/oleObject" Target="../embeddings/oleObject8.bin"/><Relationship Id="rId4" Type="http://schemas.openxmlformats.org/officeDocument/2006/relationships/notesSlide" Target="../notesSlides/notesSlide32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5.wmf"/><Relationship Id="rId22" Type="http://schemas.openxmlformats.org/officeDocument/2006/relationships/image" Target="../media/image49.wmf"/><Relationship Id="rId27" Type="http://schemas.openxmlformats.org/officeDocument/2006/relationships/oleObject" Target="../embeddings/oleObject12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9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5.png"/><Relationship Id="rId12" Type="http://schemas.openxmlformats.org/officeDocument/2006/relationships/image" Target="../media/image6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2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png"/><Relationship Id="rId10" Type="http://schemas.openxmlformats.org/officeDocument/2006/relationships/image" Target="../media/image58.jpg"/><Relationship Id="rId4" Type="http://schemas.openxmlformats.org/officeDocument/2006/relationships/image" Target="../media/image37.jpeg"/><Relationship Id="rId9" Type="http://schemas.openxmlformats.org/officeDocument/2006/relationships/image" Target="../media/image57.jpeg"/><Relationship Id="rId14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3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3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wmf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2.bin"/><Relationship Id="rId39" Type="http://schemas.openxmlformats.org/officeDocument/2006/relationships/image" Target="../media/image51.wmf"/><Relationship Id="rId21" Type="http://schemas.openxmlformats.org/officeDocument/2006/relationships/image" Target="../media/image70.wmf"/><Relationship Id="rId34" Type="http://schemas.openxmlformats.org/officeDocument/2006/relationships/oleObject" Target="../embeddings/oleObject26.bin"/><Relationship Id="rId7" Type="http://schemas.openxmlformats.org/officeDocument/2006/relationships/image" Target="../media/image76.jpg"/><Relationship Id="rId2" Type="http://schemas.openxmlformats.org/officeDocument/2006/relationships/tags" Target="../tags/tag95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29" Type="http://schemas.openxmlformats.org/officeDocument/2006/relationships/image" Target="../media/image77.png"/><Relationship Id="rId41" Type="http://schemas.openxmlformats.org/officeDocument/2006/relationships/image" Target="../media/image75.wmf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37.xml"/><Relationship Id="rId11" Type="http://schemas.openxmlformats.org/officeDocument/2006/relationships/image" Target="../media/image41.wmf"/><Relationship Id="rId24" Type="http://schemas.openxmlformats.org/officeDocument/2006/relationships/oleObject" Target="../embeddings/oleObject21.bin"/><Relationship Id="rId32" Type="http://schemas.openxmlformats.org/officeDocument/2006/relationships/oleObject" Target="../embeddings/oleObject25.bin"/><Relationship Id="rId37" Type="http://schemas.openxmlformats.org/officeDocument/2006/relationships/image" Target="../media/image50.wmf"/><Relationship Id="rId40" Type="http://schemas.openxmlformats.org/officeDocument/2006/relationships/oleObject" Target="../embeddings/oleObject29.bin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3.wmf"/><Relationship Id="rId23" Type="http://schemas.openxmlformats.org/officeDocument/2006/relationships/image" Target="../media/image71.wmf"/><Relationship Id="rId28" Type="http://schemas.openxmlformats.org/officeDocument/2006/relationships/oleObject" Target="../embeddings/oleObject23.bin"/><Relationship Id="rId36" Type="http://schemas.openxmlformats.org/officeDocument/2006/relationships/oleObject" Target="../embeddings/oleObject27.bin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69.wmf"/><Relationship Id="rId31" Type="http://schemas.openxmlformats.org/officeDocument/2006/relationships/image" Target="../media/image73.wmf"/><Relationship Id="rId4" Type="http://schemas.openxmlformats.org/officeDocument/2006/relationships/tags" Target="../tags/tag97.xml"/><Relationship Id="rId9" Type="http://schemas.openxmlformats.org/officeDocument/2006/relationships/image" Target="../media/image68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45.wmf"/><Relationship Id="rId30" Type="http://schemas.openxmlformats.org/officeDocument/2006/relationships/oleObject" Target="../embeddings/oleObject24.bin"/><Relationship Id="rId35" Type="http://schemas.openxmlformats.org/officeDocument/2006/relationships/image" Target="../media/image74.wmf"/><Relationship Id="rId8" Type="http://schemas.openxmlformats.org/officeDocument/2006/relationships/oleObject" Target="../embeddings/oleObject13.bin"/><Relationship Id="rId3" Type="http://schemas.openxmlformats.org/officeDocument/2006/relationships/tags" Target="../tags/tag96.xml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44.wmf"/><Relationship Id="rId25" Type="http://schemas.openxmlformats.org/officeDocument/2006/relationships/image" Target="../media/image72.wmf"/><Relationship Id="rId33" Type="http://schemas.openxmlformats.org/officeDocument/2006/relationships/image" Target="../media/image48.wmf"/><Relationship Id="rId38" Type="http://schemas.openxmlformats.org/officeDocument/2006/relationships/oleObject" Target="../embeddings/oleObject2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2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2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3.xml"/><Relationship Id="rId5" Type="http://schemas.openxmlformats.org/officeDocument/2006/relationships/image" Target="../media/image81.jpg"/><Relationship Id="rId4" Type="http://schemas.openxmlformats.org/officeDocument/2006/relationships/image" Target="../media/image7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4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5.xml"/><Relationship Id="rId6" Type="http://schemas.openxmlformats.org/officeDocument/2006/relationships/image" Target="../media/image80.png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8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9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notesSlide" Target="../notesSlides/notesSlide44.xml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tags" Target="../tags/tag125.xml"/><Relationship Id="rId16" Type="http://schemas.openxmlformats.org/officeDocument/2006/relationships/image" Target="../media/image90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notesSlide" Target="../notesSlides/notesSlide45.xml"/><Relationship Id="rId5" Type="http://schemas.openxmlformats.org/officeDocument/2006/relationships/tags" Target="../tags/tag128.xml"/><Relationship Id="rId15" Type="http://schemas.openxmlformats.org/officeDocument/2006/relationships/image" Target="../media/image89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5.xml"/><Relationship Id="rId7" Type="http://schemas.openxmlformats.org/officeDocument/2006/relationships/notesSlide" Target="../notesSlides/notesSlide46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34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D95346-5880-44AF-9C75-996AD706133E}"/>
              </a:ext>
            </a:extLst>
          </p:cNvPr>
          <p:cNvSpPr/>
          <p:nvPr/>
        </p:nvSpPr>
        <p:spPr>
          <a:xfrm>
            <a:off x="2875175" y="-1"/>
            <a:ext cx="6429081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A4625C-B6E4-4BC3-B7FD-D51958CC1CC9}"/>
              </a:ext>
            </a:extLst>
          </p:cNvPr>
          <p:cNvSpPr txBox="1"/>
          <p:nvPr/>
        </p:nvSpPr>
        <p:spPr>
          <a:xfrm>
            <a:off x="4117826" y="3419343"/>
            <a:ext cx="3956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2474BA"/>
                </a:solidFill>
                <a:ea typeface="微软雅黑"/>
                <a:sym typeface="Arial"/>
              </a:rPr>
              <a:t>2018 SoC Summer Workshop</a:t>
            </a:r>
            <a:endParaRPr lang="en-US" altLang="zh-CN" b="1" dirty="0">
              <a:solidFill>
                <a:srgbClr val="2474B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1D2AEA-D716-448D-88DA-62F6371E9ED6}"/>
              </a:ext>
            </a:extLst>
          </p:cNvPr>
          <p:cNvSpPr txBox="1"/>
          <p:nvPr/>
        </p:nvSpPr>
        <p:spPr>
          <a:xfrm>
            <a:off x="4308701" y="4892450"/>
            <a:ext cx="333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</a:rPr>
              <a:t>Group 55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</a:rPr>
              <a:t>PAN CHANGJIE 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</a:rPr>
              <a:t>WU MENGQI 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</a:rPr>
              <a:t> ZHU HONGJIN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269C1A-E812-4184-9869-1FAC553D3C97}"/>
              </a:ext>
            </a:extLst>
          </p:cNvPr>
          <p:cNvSpPr txBox="1"/>
          <p:nvPr/>
        </p:nvSpPr>
        <p:spPr>
          <a:xfrm>
            <a:off x="3847226" y="1760774"/>
            <a:ext cx="42620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70C0"/>
                </a:solidFill>
                <a:ea typeface="微软雅黑"/>
                <a:sym typeface="Arial"/>
              </a:rPr>
              <a:t>Transmigration</a:t>
            </a:r>
          </a:p>
          <a:p>
            <a:pPr algn="ctr"/>
            <a:r>
              <a:rPr lang="en-US" altLang="zh-CN" sz="4400" b="1" dirty="0">
                <a:solidFill>
                  <a:srgbClr val="0070C0"/>
                </a:solidFill>
                <a:ea typeface="微软雅黑"/>
                <a:sym typeface="Arial"/>
              </a:rPr>
              <a:t> Gate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22C4979-8138-4469-BEA9-1067A64C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952" y="171417"/>
            <a:ext cx="2294548" cy="10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16293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28867" y="1351424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rgbClr val="FFFFFF"/>
                </a:solidFill>
                <a:ea typeface="微软雅黑"/>
                <a:sym typeface="Arial"/>
              </a:rPr>
              <a:t>Blend Mode</a:t>
            </a:r>
            <a:endParaRPr lang="zh-CN" altLang="en-US" dirty="0">
              <a:solidFill>
                <a:srgbClr val="FFFFFF"/>
              </a:solidFill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0118" y="1765873"/>
            <a:ext cx="5024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How two layers being merged 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18" y="2447090"/>
            <a:ext cx="5632718" cy="35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13582"/>
      </p:ext>
    </p:extLst>
  </p:cSld>
  <p:clrMapOvr>
    <a:masterClrMapping/>
  </p:clrMapOvr>
  <p:transition spd="slow" advClick="0" advTm="3000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28867" y="1351424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rgbClr val="FFFFFF"/>
                </a:solidFill>
                <a:ea typeface="微软雅黑"/>
                <a:sym typeface="Arial"/>
              </a:rPr>
              <a:t>Blend Mode</a:t>
            </a:r>
            <a:endParaRPr lang="zh-CN" altLang="en-US" dirty="0">
              <a:solidFill>
                <a:srgbClr val="FFFFFF"/>
              </a:solidFill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59476" y="1996706"/>
            <a:ext cx="542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Before 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10301" y="1996706"/>
            <a:ext cx="749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After 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10" y="2992119"/>
            <a:ext cx="4004439" cy="26710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192" y="2992119"/>
            <a:ext cx="4010915" cy="26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8679"/>
      </p:ext>
    </p:extLst>
  </p:cSld>
  <p:clrMapOvr>
    <a:masterClrMapping/>
  </p:clrMapOvr>
  <p:transition spd="slow" advClick="0" advTm="300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28867" y="1351424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rgbClr val="FFFFFF"/>
                </a:solidFill>
                <a:ea typeface="微软雅黑"/>
                <a:sym typeface="Arial"/>
              </a:rPr>
              <a:t>Rotation</a:t>
            </a:r>
            <a:r>
              <a:rPr lang="zh-CN" altLang="en-US" dirty="0">
                <a:solidFill>
                  <a:srgbClr val="FFFFFF"/>
                </a:solidFill>
                <a:ea typeface="微软雅黑"/>
                <a:sym typeface="Arial"/>
              </a:rPr>
              <a:t> 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6615" y="2153786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Phase</a:t>
            </a:r>
            <a:r>
              <a:rPr kumimoji="1" lang="zh-CN" altLang="en-US" sz="2800" dirty="0">
                <a:solidFill>
                  <a:schemeClr val="tx1">
                    <a:lumMod val="50000"/>
                  </a:schemeClr>
                </a:solidFill>
              </a:rPr>
              <a:t> * </a:t>
            </a:r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-1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657" y="3337105"/>
            <a:ext cx="3243036" cy="19814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90657" y="3354204"/>
            <a:ext cx="3243036" cy="19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98471"/>
      </p:ext>
    </p:extLst>
  </p:cSld>
  <p:clrMapOvr>
    <a:masterClrMapping/>
  </p:clrMapOvr>
  <p:transition spd="slow" advClick="0" advTm="3000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28867" y="1351424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rgbClr val="FFFFFF"/>
                </a:solidFill>
                <a:ea typeface="微软雅黑"/>
                <a:sym typeface="Arial"/>
              </a:rPr>
              <a:t>Embossment </a:t>
            </a:r>
            <a:endParaRPr lang="zh-CN" altLang="en-US" dirty="0">
              <a:solidFill>
                <a:srgbClr val="FFFFFF"/>
              </a:solidFill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07810" y="2004076"/>
            <a:ext cx="48878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solidFill>
                  <a:schemeClr val="tx1">
                    <a:lumMod val="50000"/>
                  </a:schemeClr>
                </a:solidFill>
              </a:rPr>
              <a:t>fft_image</a:t>
            </a:r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kumimoji="1" lang="en-US" altLang="zh-CN" sz="2800" b="1" dirty="0" err="1">
                <a:solidFill>
                  <a:schemeClr val="tx1">
                    <a:lumMod val="50000"/>
                  </a:schemeClr>
                </a:solidFill>
              </a:rPr>
              <a:t>fft</a:t>
            </a:r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(image);</a:t>
            </a:r>
          </a:p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Image = </a:t>
            </a:r>
            <a:r>
              <a:rPr kumimoji="1" lang="en-US" altLang="zh-CN" sz="2800" b="1" dirty="0" err="1">
                <a:solidFill>
                  <a:schemeClr val="tx1">
                    <a:lumMod val="50000"/>
                  </a:schemeClr>
                </a:solidFill>
              </a:rPr>
              <a:t>ifft</a:t>
            </a:r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(uint8(</a:t>
            </a:r>
            <a:r>
              <a:rPr kumimoji="1" lang="en-US" altLang="zh-CN" sz="2800" dirty="0" err="1">
                <a:solidFill>
                  <a:schemeClr val="tx1">
                    <a:lumMod val="50000"/>
                  </a:schemeClr>
                </a:solidFill>
              </a:rPr>
              <a:t>fft_image</a:t>
            </a:r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));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657" y="3337105"/>
            <a:ext cx="3243036" cy="19814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995" y="3337105"/>
            <a:ext cx="3266146" cy="20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54821"/>
      </p:ext>
    </p:extLst>
  </p:cSld>
  <p:clrMapOvr>
    <a:masterClrMapping/>
  </p:clrMapOvr>
  <p:transition spd="slow" advClick="0" advTm="3000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Color Space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10FF8-5A5D-405D-A801-8EE320D9186F}"/>
              </a:ext>
            </a:extLst>
          </p:cNvPr>
          <p:cNvSpPr txBox="1"/>
          <p:nvPr/>
        </p:nvSpPr>
        <p:spPr>
          <a:xfrm>
            <a:off x="1816650" y="1971470"/>
            <a:ext cx="8627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tx2"/>
                </a:solidFill>
              </a:rPr>
              <a:t> RGB              HSV               LAB</a:t>
            </a:r>
            <a:endParaRPr lang="zh-CN" altLang="en-US" sz="4400" b="1" dirty="0">
              <a:solidFill>
                <a:schemeClr val="tx2"/>
              </a:solidFill>
            </a:endParaRPr>
          </a:p>
        </p:txBody>
      </p:sp>
      <p:pic>
        <p:nvPicPr>
          <p:cNvPr id="1030" name="Picture 6" descr="âhsvâçå¾çæç´¢ç»æ">
            <a:extLst>
              <a:ext uri="{FF2B5EF4-FFF2-40B4-BE49-F238E27FC236}">
                <a16:creationId xmlns:a16="http://schemas.microsoft.com/office/drawing/2014/main" id="{16EBB742-0A7C-497E-A4CA-6120E6E5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96" y="3054970"/>
            <a:ext cx="2796208" cy="27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ç¸å³å¾ç">
            <a:extLst>
              <a:ext uri="{FF2B5EF4-FFF2-40B4-BE49-F238E27FC236}">
                <a16:creationId xmlns:a16="http://schemas.microsoft.com/office/drawing/2014/main" id="{15A4767B-7E04-496B-B6E9-B7B714D50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957" y="3137160"/>
            <a:ext cx="2985460" cy="263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ç¸å³å¾ç">
            <a:extLst>
              <a:ext uri="{FF2B5EF4-FFF2-40B4-BE49-F238E27FC236}">
                <a16:creationId xmlns:a16="http://schemas.microsoft.com/office/drawing/2014/main" id="{3557846B-F5AE-41B5-B8F3-37FB9707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93" y="3252924"/>
            <a:ext cx="28575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468664"/>
      </p:ext>
    </p:extLst>
  </p:cSld>
  <p:clrMapOvr>
    <a:masterClrMapping/>
  </p:clrMapOvr>
  <p:transition spd="slow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Color Space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1030" name="Picture 6" descr="âhsvâçå¾çæç´¢ç»æ">
            <a:extLst>
              <a:ext uri="{FF2B5EF4-FFF2-40B4-BE49-F238E27FC236}">
                <a16:creationId xmlns:a16="http://schemas.microsoft.com/office/drawing/2014/main" id="{16EBB742-0A7C-497E-A4CA-6120E6E5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157" y="2853689"/>
            <a:ext cx="2796208" cy="27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6AEB04E-C247-4D2D-9618-4F5B8D8707DF}"/>
              </a:ext>
            </a:extLst>
          </p:cNvPr>
          <p:cNvSpPr txBox="1"/>
          <p:nvPr/>
        </p:nvSpPr>
        <p:spPr>
          <a:xfrm>
            <a:off x="6412952" y="1738288"/>
            <a:ext cx="4976042" cy="2246769"/>
          </a:xfrm>
          <a:prstGeom prst="rect">
            <a:avLst/>
          </a:prstGeom>
          <a:noFill/>
          <a:ln w="19050">
            <a:solidFill>
              <a:srgbClr val="1C546B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for each pixel (</a:t>
            </a:r>
            <a:r>
              <a:rPr lang="en-US" altLang="zh-CN" sz="2800" dirty="0" err="1">
                <a:solidFill>
                  <a:schemeClr val="tx2"/>
                </a:solidFill>
              </a:rPr>
              <a:t>x,y</a:t>
            </a:r>
            <a:r>
              <a:rPr lang="en-US" altLang="zh-CN" sz="2800" dirty="0">
                <a:solidFill>
                  <a:schemeClr val="tx2"/>
                </a:solidFill>
              </a:rPr>
              <a:t>) in image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     if H(</a:t>
            </a:r>
            <a:r>
              <a:rPr lang="en-US" altLang="zh-CN" sz="2800" dirty="0" err="1">
                <a:solidFill>
                  <a:schemeClr val="tx2"/>
                </a:solidFill>
              </a:rPr>
              <a:t>x,y</a:t>
            </a:r>
            <a:r>
              <a:rPr lang="en-US" altLang="zh-CN" sz="2800" dirty="0">
                <a:solidFill>
                  <a:schemeClr val="tx2"/>
                </a:solidFill>
              </a:rPr>
              <a:t>)&gt;90 &amp;&amp; H(</a:t>
            </a:r>
            <a:r>
              <a:rPr lang="en-US" altLang="zh-CN" sz="2800" dirty="0" err="1">
                <a:solidFill>
                  <a:schemeClr val="tx2"/>
                </a:solidFill>
              </a:rPr>
              <a:t>x,y</a:t>
            </a:r>
            <a:r>
              <a:rPr lang="en-US" altLang="zh-CN" sz="2800" dirty="0">
                <a:solidFill>
                  <a:schemeClr val="tx2"/>
                </a:solidFill>
              </a:rPr>
              <a:t>)&lt;270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         S(</a:t>
            </a:r>
            <a:r>
              <a:rPr lang="en-US" altLang="zh-CN" sz="2800" dirty="0" err="1">
                <a:solidFill>
                  <a:schemeClr val="tx2"/>
                </a:solidFill>
              </a:rPr>
              <a:t>x,y</a:t>
            </a:r>
            <a:r>
              <a:rPr lang="en-US" altLang="zh-CN" sz="2800" dirty="0">
                <a:solidFill>
                  <a:schemeClr val="tx2"/>
                </a:solidFill>
              </a:rPr>
              <a:t>)=S(</a:t>
            </a:r>
            <a:r>
              <a:rPr lang="en-US" altLang="zh-CN" sz="2800" dirty="0" err="1">
                <a:solidFill>
                  <a:schemeClr val="tx2"/>
                </a:solidFill>
              </a:rPr>
              <a:t>x,y</a:t>
            </a:r>
            <a:r>
              <a:rPr lang="en-US" altLang="zh-CN" sz="2800" dirty="0">
                <a:solidFill>
                  <a:schemeClr val="tx2"/>
                </a:solidFill>
              </a:rPr>
              <a:t>)</a:t>
            </a:r>
            <a:r>
              <a:rPr lang="zh-CN" altLang="en-US" sz="2800" dirty="0">
                <a:solidFill>
                  <a:schemeClr val="tx2"/>
                </a:solidFill>
              </a:rPr>
              <a:t>*</a:t>
            </a:r>
            <a:r>
              <a:rPr lang="en-US" altLang="zh-CN" sz="2800" dirty="0">
                <a:solidFill>
                  <a:schemeClr val="tx2"/>
                </a:solidFill>
              </a:rPr>
              <a:t>2;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     end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end 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361670-A572-4D4F-A82D-5B98B08B36AC}"/>
              </a:ext>
            </a:extLst>
          </p:cNvPr>
          <p:cNvSpPr txBox="1"/>
          <p:nvPr/>
        </p:nvSpPr>
        <p:spPr>
          <a:xfrm>
            <a:off x="6454920" y="4574260"/>
            <a:ext cx="46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Hue(</a:t>
            </a:r>
            <a:r>
              <a:rPr lang="en-US" altLang="zh-CN" sz="2800" dirty="0">
                <a:solidFill>
                  <a:srgbClr val="00B050"/>
                </a:solidFill>
              </a:rPr>
              <a:t>Green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Blue</a:t>
            </a:r>
            <a:r>
              <a:rPr lang="en-US" altLang="zh-CN" sz="2800" dirty="0">
                <a:solidFill>
                  <a:schemeClr val="tx2"/>
                </a:solidFill>
              </a:rPr>
              <a:t>)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Saturation’s value double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D89274B-80E5-48C3-B284-BEBD08734E21}"/>
              </a:ext>
            </a:extLst>
          </p:cNvPr>
          <p:cNvSpPr/>
          <p:nvPr/>
        </p:nvSpPr>
        <p:spPr>
          <a:xfrm rot="5400000">
            <a:off x="8303318" y="3855585"/>
            <a:ext cx="645480" cy="540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072F4C-83D0-4191-894A-6A5A6A7406B2}"/>
              </a:ext>
            </a:extLst>
          </p:cNvPr>
          <p:cNvSpPr txBox="1"/>
          <p:nvPr/>
        </p:nvSpPr>
        <p:spPr>
          <a:xfrm>
            <a:off x="1352836" y="3502966"/>
            <a:ext cx="387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90                                270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464063"/>
      </p:ext>
    </p:extLst>
  </p:cSld>
  <p:clrMapOvr>
    <a:masterClrMapping/>
  </p:clrMapOvr>
  <p:transition spd="slow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Color Space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350AE8-B474-45A7-AFC2-D262DE9E3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38" y="2260605"/>
            <a:ext cx="4865176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D23C7A-3B68-4025-87F5-D126A1179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96" y="2260605"/>
            <a:ext cx="4865176" cy="324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3E1891D-13CE-483E-8F0B-0F554E58FABD}"/>
              </a:ext>
            </a:extLst>
          </p:cNvPr>
          <p:cNvSpPr txBox="1"/>
          <p:nvPr/>
        </p:nvSpPr>
        <p:spPr>
          <a:xfrm>
            <a:off x="1951123" y="5572967"/>
            <a:ext cx="7583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</a:rPr>
              <a:t>       </a:t>
            </a:r>
            <a:r>
              <a:rPr lang="en-US" altLang="zh-CN" sz="2800" dirty="0">
                <a:solidFill>
                  <a:schemeClr val="tx2"/>
                </a:solidFill>
              </a:rPr>
              <a:t>Before</a:t>
            </a:r>
            <a:r>
              <a:rPr lang="en-US" altLang="zh-CN" sz="3200" dirty="0">
                <a:solidFill>
                  <a:schemeClr val="tx2"/>
                </a:solidFill>
              </a:rPr>
              <a:t>                                        After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45624"/>
      </p:ext>
    </p:extLst>
  </p:cSld>
  <p:clrMapOvr>
    <a:masterClrMapping/>
  </p:clrMapOvr>
  <p:transition spd="slow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Color Space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3E1891D-13CE-483E-8F0B-0F554E58FABD}"/>
              </a:ext>
            </a:extLst>
          </p:cNvPr>
          <p:cNvSpPr txBox="1"/>
          <p:nvPr/>
        </p:nvSpPr>
        <p:spPr>
          <a:xfrm>
            <a:off x="1931245" y="5262420"/>
            <a:ext cx="764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        Before                                                After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CADE4B-2570-4F1A-BE97-324296BCD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76" y="2325433"/>
            <a:ext cx="4672047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B5F081-F23D-4459-AF2F-E03A9EA4E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12" y="2325433"/>
            <a:ext cx="4672047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7746"/>
      </p:ext>
    </p:extLst>
  </p:cSld>
  <p:clrMapOvr>
    <a:masterClrMapping/>
  </p:clrMapOvr>
  <p:transition spd="slow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Color Space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3E1891D-13CE-483E-8F0B-0F554E58FABD}"/>
              </a:ext>
            </a:extLst>
          </p:cNvPr>
          <p:cNvSpPr txBox="1"/>
          <p:nvPr/>
        </p:nvSpPr>
        <p:spPr>
          <a:xfrm>
            <a:off x="1931245" y="5588612"/>
            <a:ext cx="7349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       Before                                               After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CADE4B-2570-4F1A-BE97-324296BCD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81" y="2854808"/>
            <a:ext cx="4672047" cy="27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7E3A91-5BB2-42EF-B30E-A0D63B9C9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14" y="2854808"/>
            <a:ext cx="4672047" cy="270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6E5FC5-A4E6-4D95-8EF1-DF63488E21F3}"/>
              </a:ext>
            </a:extLst>
          </p:cNvPr>
          <p:cNvSpPr txBox="1"/>
          <p:nvPr/>
        </p:nvSpPr>
        <p:spPr>
          <a:xfrm>
            <a:off x="1551273" y="1804394"/>
            <a:ext cx="94035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Dirty filter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Contrast-limited adaptive histogram equalization (CLAHE)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51136"/>
      </p:ext>
    </p:extLst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Color Space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E5FC5-A4E6-4D95-8EF1-DF63488E21F3}"/>
              </a:ext>
            </a:extLst>
          </p:cNvPr>
          <p:cNvSpPr txBox="1"/>
          <p:nvPr/>
        </p:nvSpPr>
        <p:spPr>
          <a:xfrm>
            <a:off x="1551273" y="1481904"/>
            <a:ext cx="6585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800" dirty="0">
              <a:solidFill>
                <a:schemeClr val="tx2"/>
              </a:solidFill>
            </a:endParaRPr>
          </a:p>
          <a:p>
            <a:r>
              <a:rPr lang="en-US" altLang="zh-CN" sz="2800" b="1" dirty="0">
                <a:solidFill>
                  <a:schemeClr val="tx2"/>
                </a:solidFill>
              </a:rPr>
              <a:t>Adaptive(Local) </a:t>
            </a:r>
            <a:r>
              <a:rPr lang="en-US" altLang="zh-CN" sz="2800" dirty="0">
                <a:solidFill>
                  <a:schemeClr val="tx2"/>
                </a:solidFill>
              </a:rPr>
              <a:t>histogram equalization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5122" name="Picture 2" descr="âhistogram equalizationâçå¾çæç´¢ç»æ">
            <a:extLst>
              <a:ext uri="{FF2B5EF4-FFF2-40B4-BE49-F238E27FC236}">
                <a16:creationId xmlns:a16="http://schemas.microsoft.com/office/drawing/2014/main" id="{3FEDAA66-9A68-48EC-B998-F0360982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42" y="3419720"/>
            <a:ext cx="3039250" cy="136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27EA58C-4AB4-47A9-B898-B1CA36BAD8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82336" y="3054970"/>
          <a:ext cx="2530624" cy="211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656">
                  <a:extLst>
                    <a:ext uri="{9D8B030D-6E8A-4147-A177-3AD203B41FA5}">
                      <a16:colId xmlns:a16="http://schemas.microsoft.com/office/drawing/2014/main" val="750794977"/>
                    </a:ext>
                  </a:extLst>
                </a:gridCol>
                <a:gridCol w="632656">
                  <a:extLst>
                    <a:ext uri="{9D8B030D-6E8A-4147-A177-3AD203B41FA5}">
                      <a16:colId xmlns:a16="http://schemas.microsoft.com/office/drawing/2014/main" val="1288119482"/>
                    </a:ext>
                  </a:extLst>
                </a:gridCol>
                <a:gridCol w="632656">
                  <a:extLst>
                    <a:ext uri="{9D8B030D-6E8A-4147-A177-3AD203B41FA5}">
                      <a16:colId xmlns:a16="http://schemas.microsoft.com/office/drawing/2014/main" val="3495422207"/>
                    </a:ext>
                  </a:extLst>
                </a:gridCol>
                <a:gridCol w="632656">
                  <a:extLst>
                    <a:ext uri="{9D8B030D-6E8A-4147-A177-3AD203B41FA5}">
                      <a16:colId xmlns:a16="http://schemas.microsoft.com/office/drawing/2014/main" val="535691608"/>
                    </a:ext>
                  </a:extLst>
                </a:gridCol>
              </a:tblGrid>
              <a:tr h="529132"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600"/>
                    </a:p>
                  </a:txBody>
                  <a:tcPr marL="130471" marR="130471" marT="65235" marB="6523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60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/>
                    </a:p>
                  </a:txBody>
                  <a:tcPr marL="130471" marR="130471" marT="65235" marB="65235"/>
                </a:tc>
                <a:extLst>
                  <a:ext uri="{0D108BD9-81ED-4DB2-BD59-A6C34878D82A}">
                    <a16:rowId xmlns:a16="http://schemas.microsoft.com/office/drawing/2014/main" val="891427599"/>
                  </a:ext>
                </a:extLst>
              </a:tr>
              <a:tr h="529132">
                <a:tc>
                  <a:txBody>
                    <a:bodyPr/>
                    <a:lstStyle/>
                    <a:p>
                      <a:endParaRPr lang="zh-CN" altLang="en-US" sz="2600"/>
                    </a:p>
                  </a:txBody>
                  <a:tcPr marL="130471" marR="130471" marT="65235" marB="6523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extLst>
                  <a:ext uri="{0D108BD9-81ED-4DB2-BD59-A6C34878D82A}">
                    <a16:rowId xmlns:a16="http://schemas.microsoft.com/office/drawing/2014/main" val="707278949"/>
                  </a:ext>
                </a:extLst>
              </a:tr>
              <a:tr h="529132"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/>
                    </a:p>
                  </a:txBody>
                  <a:tcPr marL="130471" marR="130471" marT="65235" marB="65235"/>
                </a:tc>
                <a:extLst>
                  <a:ext uri="{0D108BD9-81ED-4DB2-BD59-A6C34878D82A}">
                    <a16:rowId xmlns:a16="http://schemas.microsoft.com/office/drawing/2014/main" val="844584285"/>
                  </a:ext>
                </a:extLst>
              </a:tr>
              <a:tr h="529132"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extLst>
                  <a:ext uri="{0D108BD9-81ED-4DB2-BD59-A6C34878D82A}">
                    <a16:rowId xmlns:a16="http://schemas.microsoft.com/office/drawing/2014/main" val="3132039366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FEB51103-07A5-44DB-9D95-6F7C7B5D2B4F}"/>
              </a:ext>
            </a:extLst>
          </p:cNvPr>
          <p:cNvSpPr txBox="1"/>
          <p:nvPr/>
        </p:nvSpPr>
        <p:spPr>
          <a:xfrm>
            <a:off x="4665648" y="5275518"/>
            <a:ext cx="226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Image matrix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355F603-37B8-4F59-AA8E-B07752DEA41A}"/>
              </a:ext>
            </a:extLst>
          </p:cNvPr>
          <p:cNvSpPr txBox="1"/>
          <p:nvPr/>
        </p:nvSpPr>
        <p:spPr>
          <a:xfrm>
            <a:off x="4524336" y="334136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Block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23A7BC-DFBF-419F-8123-EFC9D557F3AD}"/>
              </a:ext>
            </a:extLst>
          </p:cNvPr>
          <p:cNvSpPr txBox="1"/>
          <p:nvPr/>
        </p:nvSpPr>
        <p:spPr>
          <a:xfrm>
            <a:off x="7637367" y="3212882"/>
            <a:ext cx="35762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</a:rPr>
              <a:t>Drawback: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Tend to produce noise,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if pixels in block is almost uniform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9147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E82E1C-26DC-4DB0-812C-88FF02B5A058}"/>
              </a:ext>
            </a:extLst>
          </p:cNvPr>
          <p:cNvSpPr/>
          <p:nvPr/>
        </p:nvSpPr>
        <p:spPr>
          <a:xfrm>
            <a:off x="633046" y="601231"/>
            <a:ext cx="11193864" cy="5828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MH_Number_2">
            <a:hlinkClick r:id="rId16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6358056" y="2673165"/>
            <a:ext cx="407194" cy="473869"/>
          </a:xfrm>
          <a:custGeom>
            <a:avLst/>
            <a:gdLst>
              <a:gd name="connsiteX0" fmla="*/ 107156 w 407194"/>
              <a:gd name="connsiteY0" fmla="*/ 64294 h 473869"/>
              <a:gd name="connsiteX1" fmla="*/ 0 w 407194"/>
              <a:gd name="connsiteY1" fmla="*/ 0 h 473869"/>
              <a:gd name="connsiteX2" fmla="*/ 0 w 407194"/>
              <a:gd name="connsiteY2" fmla="*/ 473869 h 473869"/>
              <a:gd name="connsiteX3" fmla="*/ 407194 w 407194"/>
              <a:gd name="connsiteY3" fmla="*/ 238125 h 473869"/>
              <a:gd name="connsiteX4" fmla="*/ 273844 w 407194"/>
              <a:gd name="connsiteY4" fmla="*/ 152400 h 47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194" h="473869">
                <a:moveTo>
                  <a:pt x="107156" y="64294"/>
                </a:moveTo>
                <a:lnTo>
                  <a:pt x="0" y="0"/>
                </a:lnTo>
                <a:lnTo>
                  <a:pt x="0" y="473869"/>
                </a:lnTo>
                <a:lnTo>
                  <a:pt x="407194" y="238125"/>
                </a:lnTo>
                <a:lnTo>
                  <a:pt x="273844" y="152400"/>
                </a:ln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216000" rtlCol="0" anchor="ctr"/>
          <a:lstStyle/>
          <a:p>
            <a:pPr algn="ctr"/>
            <a:r>
              <a:rPr lang="en-US" altLang="zh-CN" sz="2400" b="1" i="1">
                <a:solidFill>
                  <a:schemeClr val="accent1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2</a:t>
            </a:r>
            <a:endParaRPr lang="zh-CN" altLang="en-US" sz="2400" b="1" i="1">
              <a:solidFill>
                <a:schemeClr val="accent1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MH_Entry_2">
            <a:hlinkClick r:id="rId16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15521" y="2506885"/>
            <a:ext cx="2736304" cy="74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sym typeface="Arial"/>
              </a:rPr>
              <a:t>Related Work </a:t>
            </a:r>
            <a:endParaRPr lang="zh-CN" altLang="en-US" sz="3200" dirty="0">
              <a:latin typeface="Arial"/>
              <a:ea typeface="微软雅黑"/>
              <a:sym typeface="Arial"/>
            </a:endParaRPr>
          </a:p>
        </p:txBody>
      </p:sp>
      <p:sp>
        <p:nvSpPr>
          <p:cNvPr id="16" name="MH_Number_4">
            <a:hlinkClick r:id="rId17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6358056" y="3958001"/>
            <a:ext cx="407194" cy="473869"/>
          </a:xfrm>
          <a:custGeom>
            <a:avLst/>
            <a:gdLst>
              <a:gd name="connsiteX0" fmla="*/ 107156 w 407194"/>
              <a:gd name="connsiteY0" fmla="*/ 64294 h 473869"/>
              <a:gd name="connsiteX1" fmla="*/ 0 w 407194"/>
              <a:gd name="connsiteY1" fmla="*/ 0 h 473869"/>
              <a:gd name="connsiteX2" fmla="*/ 0 w 407194"/>
              <a:gd name="connsiteY2" fmla="*/ 473869 h 473869"/>
              <a:gd name="connsiteX3" fmla="*/ 407194 w 407194"/>
              <a:gd name="connsiteY3" fmla="*/ 238125 h 473869"/>
              <a:gd name="connsiteX4" fmla="*/ 273844 w 407194"/>
              <a:gd name="connsiteY4" fmla="*/ 152400 h 47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194" h="473869">
                <a:moveTo>
                  <a:pt x="107156" y="64294"/>
                </a:moveTo>
                <a:lnTo>
                  <a:pt x="0" y="0"/>
                </a:lnTo>
                <a:lnTo>
                  <a:pt x="0" y="473869"/>
                </a:lnTo>
                <a:lnTo>
                  <a:pt x="407194" y="238125"/>
                </a:lnTo>
                <a:lnTo>
                  <a:pt x="273844" y="152400"/>
                </a:ln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216000" rtlCol="0" anchor="ctr"/>
          <a:lstStyle/>
          <a:p>
            <a:pPr algn="ctr"/>
            <a:r>
              <a:rPr lang="en-US" altLang="zh-CN" sz="2400" b="1" i="1">
                <a:solidFill>
                  <a:schemeClr val="accent1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4</a:t>
            </a:r>
            <a:endParaRPr lang="zh-CN" altLang="en-US" sz="2400" b="1" i="1">
              <a:solidFill>
                <a:schemeClr val="accent1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MH_Entry_3">
            <a:hlinkClick r:id="rId18" action="ppaction://hlinksldjump"/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015521" y="3816963"/>
            <a:ext cx="2967431" cy="1159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sym typeface="Arial"/>
              </a:rPr>
              <a:t>Weakness &amp; Improvement</a:t>
            </a:r>
            <a:endParaRPr lang="zh-CN" altLang="en-US" sz="2800" dirty="0">
              <a:latin typeface="Arial"/>
              <a:ea typeface="微软雅黑"/>
              <a:sym typeface="Arial"/>
            </a:endParaRPr>
          </a:p>
        </p:txBody>
      </p:sp>
      <p:sp>
        <p:nvSpPr>
          <p:cNvPr id="3" name="MH_Number_1">
            <a:hlinkClick r:id="rId19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2440175" y="2673165"/>
            <a:ext cx="407194" cy="473869"/>
          </a:xfrm>
          <a:custGeom>
            <a:avLst/>
            <a:gdLst>
              <a:gd name="connsiteX0" fmla="*/ 107156 w 407194"/>
              <a:gd name="connsiteY0" fmla="*/ 64294 h 473869"/>
              <a:gd name="connsiteX1" fmla="*/ 0 w 407194"/>
              <a:gd name="connsiteY1" fmla="*/ 0 h 473869"/>
              <a:gd name="connsiteX2" fmla="*/ 0 w 407194"/>
              <a:gd name="connsiteY2" fmla="*/ 473869 h 473869"/>
              <a:gd name="connsiteX3" fmla="*/ 407194 w 407194"/>
              <a:gd name="connsiteY3" fmla="*/ 238125 h 473869"/>
              <a:gd name="connsiteX4" fmla="*/ 273844 w 407194"/>
              <a:gd name="connsiteY4" fmla="*/ 152400 h 47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194" h="473869">
                <a:moveTo>
                  <a:pt x="107156" y="64294"/>
                </a:moveTo>
                <a:lnTo>
                  <a:pt x="0" y="0"/>
                </a:lnTo>
                <a:lnTo>
                  <a:pt x="0" y="473869"/>
                </a:lnTo>
                <a:lnTo>
                  <a:pt x="407194" y="238125"/>
                </a:lnTo>
                <a:lnTo>
                  <a:pt x="273844" y="152400"/>
                </a:ln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216000" rtlCol="0" anchor="ctr"/>
          <a:lstStyle/>
          <a:p>
            <a:pPr algn="ctr"/>
            <a:r>
              <a:rPr lang="en-US" altLang="zh-CN" sz="2400" b="1" i="1">
                <a:solidFill>
                  <a:schemeClr val="accent1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1</a:t>
            </a:r>
            <a:endParaRPr lang="zh-CN" altLang="en-US" sz="2400" b="1" i="1">
              <a:solidFill>
                <a:schemeClr val="accent1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" name="MH_Entry_1">
            <a:hlinkClick r:id="rId19" action="ppaction://hlinksldjump"/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169887" y="2337710"/>
            <a:ext cx="2736304" cy="10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sym typeface="Arial"/>
              </a:rPr>
              <a:t>Purpose</a:t>
            </a:r>
            <a:endParaRPr lang="zh-CN" altLang="en-US" sz="2000" dirty="0">
              <a:latin typeface="Arial"/>
              <a:ea typeface="微软雅黑"/>
              <a:sym typeface="Arial"/>
            </a:endParaRPr>
          </a:p>
        </p:txBody>
      </p:sp>
      <p:sp>
        <p:nvSpPr>
          <p:cNvPr id="13" name="MH_Number_3">
            <a:hlinkClick r:id="rId18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2440175" y="3958001"/>
            <a:ext cx="407194" cy="473869"/>
          </a:xfrm>
          <a:custGeom>
            <a:avLst/>
            <a:gdLst>
              <a:gd name="connsiteX0" fmla="*/ 107156 w 407194"/>
              <a:gd name="connsiteY0" fmla="*/ 64294 h 473869"/>
              <a:gd name="connsiteX1" fmla="*/ 0 w 407194"/>
              <a:gd name="connsiteY1" fmla="*/ 0 h 473869"/>
              <a:gd name="connsiteX2" fmla="*/ 0 w 407194"/>
              <a:gd name="connsiteY2" fmla="*/ 473869 h 473869"/>
              <a:gd name="connsiteX3" fmla="*/ 407194 w 407194"/>
              <a:gd name="connsiteY3" fmla="*/ 238125 h 473869"/>
              <a:gd name="connsiteX4" fmla="*/ 273844 w 407194"/>
              <a:gd name="connsiteY4" fmla="*/ 152400 h 47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194" h="473869">
                <a:moveTo>
                  <a:pt x="107156" y="64294"/>
                </a:moveTo>
                <a:lnTo>
                  <a:pt x="0" y="0"/>
                </a:lnTo>
                <a:lnTo>
                  <a:pt x="0" y="473869"/>
                </a:lnTo>
                <a:lnTo>
                  <a:pt x="407194" y="238125"/>
                </a:lnTo>
                <a:lnTo>
                  <a:pt x="273844" y="152400"/>
                </a:ln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216000" rtlCol="0" anchor="ctr"/>
          <a:lstStyle/>
          <a:p>
            <a:pPr algn="ctr"/>
            <a:r>
              <a:rPr lang="en-US" altLang="zh-CN" sz="2400" b="1" i="1">
                <a:solidFill>
                  <a:schemeClr val="accent1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3</a:t>
            </a:r>
            <a:endParaRPr lang="zh-CN" altLang="en-US" sz="2400" b="1" i="1">
              <a:solidFill>
                <a:schemeClr val="accent1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MH_Entry_4">
            <a:hlinkClick r:id="rId17" action="ppaction://hlinksldjump"/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060563" y="3655013"/>
            <a:ext cx="3501090" cy="132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sym typeface="Arial"/>
              </a:rPr>
              <a:t>Pipeline &amp; Final work</a:t>
            </a:r>
            <a:endParaRPr lang="zh-CN" altLang="en-US" sz="3200" dirty="0">
              <a:latin typeface="Arial"/>
              <a:ea typeface="微软雅黑"/>
              <a:sym typeface="Arial"/>
            </a:endParaRPr>
          </a:p>
        </p:txBody>
      </p:sp>
      <p:sp>
        <p:nvSpPr>
          <p:cNvPr id="26" name="MH_Others_1"/>
          <p:cNvSpPr/>
          <p:nvPr>
            <p:custDataLst>
              <p:tags r:id="rId10"/>
            </p:custDataLst>
          </p:nvPr>
        </p:nvSpPr>
        <p:spPr>
          <a:xfrm>
            <a:off x="4357456" y="1406147"/>
            <a:ext cx="3254309" cy="698726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" fmla="*/ 0 w 3254309"/>
              <a:gd name="connsiteY0" fmla="*/ 2004 h 698726"/>
              <a:gd name="connsiteX1" fmla="*/ 206017 w 3254309"/>
              <a:gd name="connsiteY1" fmla="*/ 0 h 698726"/>
              <a:gd name="connsiteX2" fmla="*/ 3254309 w 3254309"/>
              <a:gd name="connsiteY2" fmla="*/ 2004 h 698726"/>
              <a:gd name="connsiteX3" fmla="*/ 3254309 w 3254309"/>
              <a:gd name="connsiteY3" fmla="*/ 698726 h 698726"/>
              <a:gd name="connsiteX4" fmla="*/ 0 w 3254309"/>
              <a:gd name="connsiteY4" fmla="*/ 698726 h 698726"/>
              <a:gd name="connsiteX5" fmla="*/ 0 w 3254309"/>
              <a:gd name="connsiteY5" fmla="*/ 2004 h 698726"/>
              <a:gd name="connsiteX0" fmla="*/ 11697 w 3266006"/>
              <a:gd name="connsiteY0" fmla="*/ 2004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6" fmla="*/ 11697 w 3266006"/>
              <a:gd name="connsiteY6" fmla="*/ 2004 h 698726"/>
              <a:gd name="connsiteX0" fmla="*/ 0 w 3266006"/>
              <a:gd name="connsiteY0" fmla="*/ 203200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5" fmla="*/ 309154 w 3266006"/>
              <a:gd name="connsiteY5" fmla="*/ 9144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0" fmla="*/ 206017 w 3254309"/>
              <a:gd name="connsiteY0" fmla="*/ 0 h 698726"/>
              <a:gd name="connsiteX1" fmla="*/ 3254309 w 3254309"/>
              <a:gd name="connsiteY1" fmla="*/ 2004 h 698726"/>
              <a:gd name="connsiteX2" fmla="*/ 3254309 w 3254309"/>
              <a:gd name="connsiteY2" fmla="*/ 698726 h 698726"/>
              <a:gd name="connsiteX3" fmla="*/ 0 w 3254309"/>
              <a:gd name="connsiteY3" fmla="*/ 698726 h 698726"/>
              <a:gd name="connsiteX4" fmla="*/ 209 w 3254309"/>
              <a:gd name="connsiteY4" fmla="*/ 203200 h 6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CONTENTS</a:t>
            </a:r>
            <a:endParaRPr lang="zh-CN" altLang="en-US" sz="4000" b="1" dirty="0">
              <a:solidFill>
                <a:schemeClr val="accent1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MH_Others_2"/>
          <p:cNvSpPr/>
          <p:nvPr>
            <p:custDataLst>
              <p:tags r:id="rId11"/>
            </p:custDataLst>
          </p:nvPr>
        </p:nvSpPr>
        <p:spPr>
          <a:xfrm rot="8275313">
            <a:off x="4316073" y="1184443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8" name="MH_Others_3"/>
          <p:cNvSpPr/>
          <p:nvPr>
            <p:custDataLst>
              <p:tags r:id="rId12"/>
            </p:custDataLst>
          </p:nvPr>
        </p:nvSpPr>
        <p:spPr>
          <a:xfrm rot="5747767">
            <a:off x="4331101" y="1416819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4750204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5" grpId="0"/>
      <p:bldP spid="14" grpId="0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Color Space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E5FC5-A4E6-4D95-8EF1-DF63488E21F3}"/>
              </a:ext>
            </a:extLst>
          </p:cNvPr>
          <p:cNvSpPr txBox="1"/>
          <p:nvPr/>
        </p:nvSpPr>
        <p:spPr>
          <a:xfrm>
            <a:off x="1551273" y="1481904"/>
            <a:ext cx="10092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800" b="1" dirty="0">
              <a:solidFill>
                <a:schemeClr val="tx2"/>
              </a:solidFill>
            </a:endParaRPr>
          </a:p>
          <a:p>
            <a:r>
              <a:rPr lang="en-US" altLang="zh-CN" sz="2800" b="1" dirty="0">
                <a:solidFill>
                  <a:schemeClr val="tx2"/>
                </a:solidFill>
              </a:rPr>
              <a:t>Contrast-limited adaptive histogram equalization (CLAHE)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27EA58C-4AB4-47A9-B898-B1CA36BAD8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1936" y="3233682"/>
          <a:ext cx="2530624" cy="211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656">
                  <a:extLst>
                    <a:ext uri="{9D8B030D-6E8A-4147-A177-3AD203B41FA5}">
                      <a16:colId xmlns:a16="http://schemas.microsoft.com/office/drawing/2014/main" val="750794977"/>
                    </a:ext>
                  </a:extLst>
                </a:gridCol>
                <a:gridCol w="632656">
                  <a:extLst>
                    <a:ext uri="{9D8B030D-6E8A-4147-A177-3AD203B41FA5}">
                      <a16:colId xmlns:a16="http://schemas.microsoft.com/office/drawing/2014/main" val="1288119482"/>
                    </a:ext>
                  </a:extLst>
                </a:gridCol>
                <a:gridCol w="632656">
                  <a:extLst>
                    <a:ext uri="{9D8B030D-6E8A-4147-A177-3AD203B41FA5}">
                      <a16:colId xmlns:a16="http://schemas.microsoft.com/office/drawing/2014/main" val="3495422207"/>
                    </a:ext>
                  </a:extLst>
                </a:gridCol>
                <a:gridCol w="632656">
                  <a:extLst>
                    <a:ext uri="{9D8B030D-6E8A-4147-A177-3AD203B41FA5}">
                      <a16:colId xmlns:a16="http://schemas.microsoft.com/office/drawing/2014/main" val="535691608"/>
                    </a:ext>
                  </a:extLst>
                </a:gridCol>
              </a:tblGrid>
              <a:tr h="529132"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600"/>
                    </a:p>
                  </a:txBody>
                  <a:tcPr marL="130471" marR="130471" marT="65235" marB="6523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60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/>
                    </a:p>
                  </a:txBody>
                  <a:tcPr marL="130471" marR="130471" marT="65235" marB="65235"/>
                </a:tc>
                <a:extLst>
                  <a:ext uri="{0D108BD9-81ED-4DB2-BD59-A6C34878D82A}">
                    <a16:rowId xmlns:a16="http://schemas.microsoft.com/office/drawing/2014/main" val="891427599"/>
                  </a:ext>
                </a:extLst>
              </a:tr>
              <a:tr h="529132">
                <a:tc>
                  <a:txBody>
                    <a:bodyPr/>
                    <a:lstStyle/>
                    <a:p>
                      <a:endParaRPr lang="zh-CN" altLang="en-US" sz="2600"/>
                    </a:p>
                  </a:txBody>
                  <a:tcPr marL="130471" marR="130471" marT="65235" marB="6523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extLst>
                  <a:ext uri="{0D108BD9-81ED-4DB2-BD59-A6C34878D82A}">
                    <a16:rowId xmlns:a16="http://schemas.microsoft.com/office/drawing/2014/main" val="707278949"/>
                  </a:ext>
                </a:extLst>
              </a:tr>
              <a:tr h="529132"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/>
                    </a:p>
                  </a:txBody>
                  <a:tcPr marL="130471" marR="130471" marT="65235" marB="65235"/>
                </a:tc>
                <a:extLst>
                  <a:ext uri="{0D108BD9-81ED-4DB2-BD59-A6C34878D82A}">
                    <a16:rowId xmlns:a16="http://schemas.microsoft.com/office/drawing/2014/main" val="844584285"/>
                  </a:ext>
                </a:extLst>
              </a:tr>
              <a:tr h="529132"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tc>
                  <a:txBody>
                    <a:bodyPr/>
                    <a:lstStyle/>
                    <a:p>
                      <a:endParaRPr lang="zh-CN" altLang="en-US" sz="2600" dirty="0"/>
                    </a:p>
                  </a:txBody>
                  <a:tcPr marL="130471" marR="130471" marT="65235" marB="65235"/>
                </a:tc>
                <a:extLst>
                  <a:ext uri="{0D108BD9-81ED-4DB2-BD59-A6C34878D82A}">
                    <a16:rowId xmlns:a16="http://schemas.microsoft.com/office/drawing/2014/main" val="3132039366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FEB51103-07A5-44DB-9D95-6F7C7B5D2B4F}"/>
              </a:ext>
            </a:extLst>
          </p:cNvPr>
          <p:cNvSpPr txBox="1"/>
          <p:nvPr/>
        </p:nvSpPr>
        <p:spPr>
          <a:xfrm>
            <a:off x="1464144" y="5457893"/>
            <a:ext cx="24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Image matrix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355F603-37B8-4F59-AA8E-B07752DEA41A}"/>
              </a:ext>
            </a:extLst>
          </p:cNvPr>
          <p:cNvSpPr txBox="1"/>
          <p:nvPr/>
        </p:nvSpPr>
        <p:spPr>
          <a:xfrm>
            <a:off x="1426806" y="356337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Block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2C3E47-D48F-42C5-8310-9D8E593BE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22" y="3054970"/>
            <a:ext cx="5067300" cy="20383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D43039-E356-4F12-ACB2-67E745598957}"/>
              </a:ext>
            </a:extLst>
          </p:cNvPr>
          <p:cNvSpPr txBox="1"/>
          <p:nvPr/>
        </p:nvSpPr>
        <p:spPr>
          <a:xfrm>
            <a:off x="6012180" y="5457892"/>
            <a:ext cx="4202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Clip out and redistribute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7500"/>
      </p:ext>
    </p:extLst>
  </p:cSld>
  <p:clrMapOvr>
    <a:masterClrMapping/>
  </p:clrMapOvr>
  <p:transition spd="slow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Color Space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10FF8-5A5D-405D-A801-8EE320D9186F}"/>
              </a:ext>
            </a:extLst>
          </p:cNvPr>
          <p:cNvSpPr txBox="1"/>
          <p:nvPr/>
        </p:nvSpPr>
        <p:spPr>
          <a:xfrm>
            <a:off x="1816650" y="1971470"/>
            <a:ext cx="1343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tx2"/>
                </a:solidFill>
              </a:rPr>
              <a:t>LAB</a:t>
            </a:r>
            <a:endParaRPr lang="zh-CN" altLang="en-US" sz="4400" b="1" dirty="0">
              <a:solidFill>
                <a:schemeClr val="tx2"/>
              </a:solidFill>
            </a:endParaRPr>
          </a:p>
        </p:txBody>
      </p:sp>
      <p:pic>
        <p:nvPicPr>
          <p:cNvPr id="1032" name="Picture 8" descr="ç¸å³å¾ç">
            <a:extLst>
              <a:ext uri="{FF2B5EF4-FFF2-40B4-BE49-F238E27FC236}">
                <a16:creationId xmlns:a16="http://schemas.microsoft.com/office/drawing/2014/main" id="{15A4767B-7E04-496B-B6E9-B7B714D50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39" y="3105661"/>
            <a:ext cx="2985460" cy="263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B904C6-52A6-43AF-BF6E-E4095A087A80}"/>
              </a:ext>
            </a:extLst>
          </p:cNvPr>
          <p:cNvSpPr txBox="1"/>
          <p:nvPr/>
        </p:nvSpPr>
        <p:spPr>
          <a:xfrm>
            <a:off x="4301595" y="4352494"/>
            <a:ext cx="4020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</a:rPr>
              <a:t>L</a:t>
            </a:r>
            <a:r>
              <a:rPr lang="en-US" altLang="zh-CN" sz="2800" dirty="0">
                <a:solidFill>
                  <a:schemeClr val="tx2"/>
                </a:solidFill>
              </a:rPr>
              <a:t>: Lightness channel</a:t>
            </a:r>
          </a:p>
          <a:p>
            <a:r>
              <a:rPr lang="en-US" altLang="zh-CN" sz="2800" b="1" dirty="0">
                <a:solidFill>
                  <a:schemeClr val="tx2"/>
                </a:solidFill>
              </a:rPr>
              <a:t>a</a:t>
            </a:r>
            <a:r>
              <a:rPr lang="en-US" altLang="zh-CN" sz="2800" dirty="0">
                <a:solidFill>
                  <a:schemeClr val="tx2"/>
                </a:solidFill>
              </a:rPr>
              <a:t>: Red-green channel</a:t>
            </a:r>
          </a:p>
          <a:p>
            <a:r>
              <a:rPr lang="en-US" altLang="zh-CN" sz="2800" b="1" dirty="0">
                <a:solidFill>
                  <a:schemeClr val="tx2"/>
                </a:solidFill>
              </a:rPr>
              <a:t>b</a:t>
            </a:r>
            <a:r>
              <a:rPr lang="en-US" altLang="zh-CN" sz="2800" dirty="0">
                <a:solidFill>
                  <a:schemeClr val="tx2"/>
                </a:solidFill>
              </a:rPr>
              <a:t>: Yellow-blue channel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587F94-987F-4ABD-8D87-D10D97BBCCD9}"/>
              </a:ext>
            </a:extLst>
          </p:cNvPr>
          <p:cNvSpPr txBox="1"/>
          <p:nvPr/>
        </p:nvSpPr>
        <p:spPr>
          <a:xfrm>
            <a:off x="4424924" y="2094580"/>
            <a:ext cx="3464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Perceptually uniform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72F581-0F58-4CBE-9062-525FBB6543F2}"/>
              </a:ext>
            </a:extLst>
          </p:cNvPr>
          <p:cNvSpPr txBox="1"/>
          <p:nvPr/>
        </p:nvSpPr>
        <p:spPr>
          <a:xfrm>
            <a:off x="10038571" y="3523321"/>
            <a:ext cx="8114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tx2"/>
                </a:solidFill>
              </a:rPr>
              <a:t>L</a:t>
            </a:r>
            <a:endParaRPr lang="zh-CN" altLang="en-US" sz="8000" b="1" dirty="0">
              <a:solidFill>
                <a:schemeClr val="tx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20673A-8AAD-4776-B09E-15C9BA53F24C}"/>
              </a:ext>
            </a:extLst>
          </p:cNvPr>
          <p:cNvSpPr txBox="1"/>
          <p:nvPr/>
        </p:nvSpPr>
        <p:spPr>
          <a:xfrm>
            <a:off x="9581716" y="4510695"/>
            <a:ext cx="17251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Lightness</a:t>
            </a:r>
          </a:p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channel</a:t>
            </a:r>
            <a:endParaRPr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6BAFB4-2100-4C5A-BDE2-3D9568B4E18A}"/>
              </a:ext>
            </a:extLst>
          </p:cNvPr>
          <p:cNvSpPr/>
          <p:nvPr/>
        </p:nvSpPr>
        <p:spPr>
          <a:xfrm>
            <a:off x="9676635" y="2474390"/>
            <a:ext cx="138211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Do</a:t>
            </a:r>
          </a:p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CLAHE</a:t>
            </a:r>
          </a:p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in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9069428"/>
      </p:ext>
    </p:extLst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Color Space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3E1891D-13CE-483E-8F0B-0F554E58FABD}"/>
              </a:ext>
            </a:extLst>
          </p:cNvPr>
          <p:cNvSpPr txBox="1"/>
          <p:nvPr/>
        </p:nvSpPr>
        <p:spPr>
          <a:xfrm>
            <a:off x="1931245" y="5588612"/>
            <a:ext cx="7548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       Before                                                 After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CADE4B-2570-4F1A-BE97-324296BCD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81" y="2854808"/>
            <a:ext cx="4672047" cy="27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7E3A91-5BB2-42EF-B30E-A0D63B9C9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14" y="2854808"/>
            <a:ext cx="4672047" cy="270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6E5FC5-A4E6-4D95-8EF1-DF63488E21F3}"/>
              </a:ext>
            </a:extLst>
          </p:cNvPr>
          <p:cNvSpPr txBox="1"/>
          <p:nvPr/>
        </p:nvSpPr>
        <p:spPr>
          <a:xfrm>
            <a:off x="1551273" y="1804394"/>
            <a:ext cx="94035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Dirty filter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Contrast-limited adaptive histogram equalization (CLAHE)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773128"/>
      </p:ext>
    </p:extLst>
  </p:cSld>
  <p:clrMapOvr>
    <a:masterClrMapping/>
  </p:clrMapOvr>
  <p:transition spd="slow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A9992A-6833-4AAF-88BD-2FE4F73E3801}"/>
              </a:ext>
            </a:extLst>
          </p:cNvPr>
          <p:cNvSpPr txBox="1"/>
          <p:nvPr/>
        </p:nvSpPr>
        <p:spPr>
          <a:xfrm>
            <a:off x="5392132" y="2281287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C5F34C-54D3-4D4B-A3AC-508A59A094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2" t="26966" r="8255" b="33178"/>
          <a:stretch/>
        </p:blipFill>
        <p:spPr>
          <a:xfrm>
            <a:off x="1013033" y="2177785"/>
            <a:ext cx="10288192" cy="2441326"/>
          </a:xfrm>
          <a:prstGeom prst="rect">
            <a:avLst/>
          </a:prstGeom>
        </p:spPr>
      </p:pic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Color space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C9943D-EBC8-4333-BCD5-6E210FCA63D6}"/>
              </a:ext>
            </a:extLst>
          </p:cNvPr>
          <p:cNvSpPr txBox="1"/>
          <p:nvPr/>
        </p:nvSpPr>
        <p:spPr>
          <a:xfrm>
            <a:off x="1683586" y="1506916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</a:rPr>
              <a:t>Color transfer</a:t>
            </a:r>
            <a:endParaRPr lang="zh-CN" altLang="en-US" sz="3200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5264646-CC81-4E93-B34F-01C8EF1CB71E}"/>
                  </a:ext>
                </a:extLst>
              </p:cNvPr>
              <p:cNvSpPr txBox="1"/>
              <p:nvPr/>
            </p:nvSpPr>
            <p:spPr>
              <a:xfrm>
                <a:off x="2060397" y="4644356"/>
                <a:ext cx="1152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𝑜𝑟𝑖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5264646-CC81-4E93-B34F-01C8EF1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397" y="4644356"/>
                <a:ext cx="1152367" cy="461665"/>
              </a:xfrm>
              <a:prstGeom prst="rect">
                <a:avLst/>
              </a:prstGeom>
              <a:blipFill>
                <a:blip r:embed="rId5"/>
                <a:stretch>
                  <a:fillRect r="-529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8A26121-1F39-444B-9E9A-D9B71D0DCA83}"/>
                  </a:ext>
                </a:extLst>
              </p:cNvPr>
              <p:cNvSpPr txBox="1"/>
              <p:nvPr/>
            </p:nvSpPr>
            <p:spPr>
              <a:xfrm>
                <a:off x="5382205" y="4653000"/>
                <a:ext cx="1549848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8A26121-1F39-444B-9E9A-D9B71D0DC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205" y="4653000"/>
                <a:ext cx="1549848" cy="491738"/>
              </a:xfrm>
              <a:prstGeom prst="rect">
                <a:avLst/>
              </a:prstGeom>
              <a:blipFill>
                <a:blip r:embed="rId6"/>
                <a:stretch>
                  <a:fillRect r="-39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6088B4E-3E5D-4088-904D-97FAD3789043}"/>
                  </a:ext>
                </a:extLst>
              </p:cNvPr>
              <p:cNvSpPr txBox="1"/>
              <p:nvPr/>
            </p:nvSpPr>
            <p:spPr>
              <a:xfrm>
                <a:off x="2060397" y="5230157"/>
                <a:ext cx="1152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𝑜𝑟𝑖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6088B4E-3E5D-4088-904D-97FAD378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397" y="5230157"/>
                <a:ext cx="1152367" cy="461665"/>
              </a:xfrm>
              <a:prstGeom prst="rect">
                <a:avLst/>
              </a:prstGeom>
              <a:blipFill>
                <a:blip r:embed="rId7"/>
                <a:stretch>
                  <a:fillRect r="-1058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02DD913-6D0D-40CE-88A7-1FCD513E2C35}"/>
                  </a:ext>
                </a:extLst>
              </p:cNvPr>
              <p:cNvSpPr txBox="1"/>
              <p:nvPr/>
            </p:nvSpPr>
            <p:spPr>
              <a:xfrm>
                <a:off x="5392132" y="5144738"/>
                <a:ext cx="1560299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02DD913-6D0D-40CE-88A7-1FCD513E2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32" y="5144738"/>
                <a:ext cx="1560299" cy="491738"/>
              </a:xfrm>
              <a:prstGeom prst="rect">
                <a:avLst/>
              </a:prstGeom>
              <a:blipFill>
                <a:blip r:embed="rId8"/>
                <a:stretch>
                  <a:fillRect r="-39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301FEA4-1213-42FC-BEEB-8B930A1FFF60}"/>
                  </a:ext>
                </a:extLst>
              </p:cNvPr>
              <p:cNvSpPr txBox="1"/>
              <p:nvPr/>
            </p:nvSpPr>
            <p:spPr>
              <a:xfrm>
                <a:off x="8338105" y="5001966"/>
                <a:ext cx="2963120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Same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301FEA4-1213-42FC-BEEB-8B930A1FF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105" y="5001966"/>
                <a:ext cx="2963120" cy="491738"/>
              </a:xfrm>
              <a:prstGeom prst="rect">
                <a:avLst/>
              </a:prstGeom>
              <a:blipFill>
                <a:blip r:embed="rId9"/>
                <a:stretch>
                  <a:fillRect l="-3498" t="-11250" b="-2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239692"/>
      </p:ext>
    </p:extLst>
  </p:cSld>
  <p:clrMapOvr>
    <a:masterClrMapping/>
  </p:clrMapOvr>
  <p:transition spd="slow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A9992A-6833-4AAF-88BD-2FE4F73E3801}"/>
              </a:ext>
            </a:extLst>
          </p:cNvPr>
          <p:cNvSpPr txBox="1"/>
          <p:nvPr/>
        </p:nvSpPr>
        <p:spPr>
          <a:xfrm>
            <a:off x="5392132" y="2281287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C5F34C-54D3-4D4B-A3AC-508A59A094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2" t="26966" r="8255" b="33178"/>
          <a:stretch/>
        </p:blipFill>
        <p:spPr>
          <a:xfrm>
            <a:off x="4898105" y="1502645"/>
            <a:ext cx="6403120" cy="1519420"/>
          </a:xfrm>
          <a:prstGeom prst="rect">
            <a:avLst/>
          </a:prstGeom>
        </p:spPr>
      </p:pic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Color space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C9943D-EBC8-4333-BCD5-6E210FCA63D6}"/>
              </a:ext>
            </a:extLst>
          </p:cNvPr>
          <p:cNvSpPr txBox="1"/>
          <p:nvPr/>
        </p:nvSpPr>
        <p:spPr>
          <a:xfrm>
            <a:off x="1683586" y="1506916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</a:rPr>
              <a:t>Color transfer</a:t>
            </a:r>
            <a:endParaRPr lang="zh-CN" altLang="en-US" sz="3200" b="1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51D0F5-4117-4388-95C3-DA10484067E0}"/>
              </a:ext>
            </a:extLst>
          </p:cNvPr>
          <p:cNvSpPr txBox="1"/>
          <p:nvPr/>
        </p:nvSpPr>
        <p:spPr>
          <a:xfrm>
            <a:off x="1162725" y="3429000"/>
            <a:ext cx="53431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Step 1: Normalization.</a:t>
            </a:r>
          </a:p>
          <a:p>
            <a:endParaRPr lang="en-US" altLang="zh-CN" sz="2800" dirty="0">
              <a:solidFill>
                <a:schemeClr val="tx2"/>
              </a:solidFill>
            </a:endParaRPr>
          </a:p>
          <a:p>
            <a:r>
              <a:rPr lang="en-US" altLang="zh-CN" sz="2800" dirty="0">
                <a:solidFill>
                  <a:schemeClr val="tx2"/>
                </a:solidFill>
              </a:rPr>
              <a:t>Step 2: Change the std value.</a:t>
            </a:r>
          </a:p>
          <a:p>
            <a:endParaRPr lang="en-US" altLang="zh-CN" sz="2800" dirty="0">
              <a:solidFill>
                <a:schemeClr val="tx2"/>
              </a:solidFill>
            </a:endParaRPr>
          </a:p>
          <a:p>
            <a:r>
              <a:rPr lang="en-US" altLang="zh-CN" sz="2800" dirty="0">
                <a:solidFill>
                  <a:schemeClr val="tx2"/>
                </a:solidFill>
              </a:rPr>
              <a:t>Step 3: Change the mean value.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F321BA1-EF36-4F90-8769-22A494FEC2D8}"/>
                  </a:ext>
                </a:extLst>
              </p:cNvPr>
              <p:cNvSpPr txBox="1"/>
              <p:nvPr/>
            </p:nvSpPr>
            <p:spPr>
              <a:xfrm>
                <a:off x="1355738" y="2441143"/>
                <a:ext cx="2963120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Same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F321BA1-EF36-4F90-8769-22A494FEC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738" y="2441143"/>
                <a:ext cx="2963120" cy="491738"/>
              </a:xfrm>
              <a:prstGeom prst="rect">
                <a:avLst/>
              </a:prstGeom>
              <a:blipFill>
                <a:blip r:embed="rId5"/>
                <a:stretch>
                  <a:fillRect l="-3292" t="-9877" b="-28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BFF5A9-89E9-4F43-87CC-776553F59491}"/>
                  </a:ext>
                </a:extLst>
              </p:cNvPr>
              <p:cNvSpPr txBox="1"/>
              <p:nvPr/>
            </p:nvSpPr>
            <p:spPr>
              <a:xfrm>
                <a:off x="6273478" y="3396095"/>
                <a:ext cx="28705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𝑜𝑟𝑖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𝑜𝑟𝑖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  <a:p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BFF5A9-89E9-4F43-87CC-776553F59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478" y="3396095"/>
                <a:ext cx="2870522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7D5444-3756-484C-B423-821436815AC5}"/>
                  </a:ext>
                </a:extLst>
              </p:cNvPr>
              <p:cNvSpPr txBox="1"/>
              <p:nvPr/>
            </p:nvSpPr>
            <p:spPr>
              <a:xfrm>
                <a:off x="6343587" y="4275004"/>
                <a:ext cx="3911803" cy="1142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𝑜𝑟𝑖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target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  <a:p>
                <a:endParaRPr lang="zh-CN" altLang="en-US" dirty="0">
                  <a:solidFill>
                    <a:schemeClr val="tx2"/>
                  </a:solidFill>
                </a:endParaRPr>
              </a:p>
              <a:p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7D5444-3756-484C-B423-821436815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87" y="4275004"/>
                <a:ext cx="3911803" cy="1142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0566E52-BA90-4B1C-AECA-47FD86374384}"/>
                  </a:ext>
                </a:extLst>
              </p:cNvPr>
              <p:cNvSpPr txBox="1"/>
              <p:nvPr/>
            </p:nvSpPr>
            <p:spPr>
              <a:xfrm>
                <a:off x="5918430" y="5147873"/>
                <a:ext cx="4383038" cy="76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𝑟𝑒𝑠𝑢𝑙𝑡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  <a:p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0566E52-BA90-4B1C-AECA-47FD8637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430" y="5147873"/>
                <a:ext cx="4383038" cy="7687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067889"/>
      </p:ext>
    </p:extLst>
  </p:cSld>
  <p:clrMapOvr>
    <a:masterClrMapping/>
  </p:clrMapOvr>
  <p:transition spd="slow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Outline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E94D67-2BEF-4A5B-8590-7CF3BF8A2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5" y="2183030"/>
            <a:ext cx="4865176" cy="32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FCD202-4D4C-4384-A4C1-75A2D4BD9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04" y="2183030"/>
            <a:ext cx="4865176" cy="324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80883B8-AE2A-465C-8E15-74E135F971B6}"/>
              </a:ext>
            </a:extLst>
          </p:cNvPr>
          <p:cNvSpPr txBox="1"/>
          <p:nvPr/>
        </p:nvSpPr>
        <p:spPr>
          <a:xfrm>
            <a:off x="1951123" y="5572967"/>
            <a:ext cx="744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       Before                                                After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41410"/>
      </p:ext>
    </p:extLst>
  </p:cSld>
  <p:clrMapOvr>
    <a:masterClrMapping/>
  </p:clrMapOvr>
  <p:transition spd="slow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E94D67-2BEF-4A5B-8590-7CF3BF8A2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8" r="43072" b="44887"/>
          <a:stretch/>
        </p:blipFill>
        <p:spPr>
          <a:xfrm>
            <a:off x="1221220" y="1658830"/>
            <a:ext cx="1609726" cy="39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FCD202-4D4C-4384-A4C1-75A2D4BD9E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5" r="42615" b="44887"/>
          <a:stretch/>
        </p:blipFill>
        <p:spPr>
          <a:xfrm>
            <a:off x="9535059" y="1665059"/>
            <a:ext cx="1609727" cy="396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80883B8-AE2A-465C-8E15-74E135F971B6}"/>
              </a:ext>
            </a:extLst>
          </p:cNvPr>
          <p:cNvSpPr txBox="1"/>
          <p:nvPr/>
        </p:nvSpPr>
        <p:spPr>
          <a:xfrm>
            <a:off x="1435262" y="5572967"/>
            <a:ext cx="970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Before                                                                           After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1C6CBAB-345C-40FD-80F6-820265E7F58E}"/>
              </a:ext>
            </a:extLst>
          </p:cNvPr>
          <p:cNvSpPr/>
          <p:nvPr/>
        </p:nvSpPr>
        <p:spPr>
          <a:xfrm>
            <a:off x="1766846" y="1954063"/>
            <a:ext cx="518474" cy="682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F5F8BD-8DC5-4B36-8E0E-3133357C6EE3}"/>
              </a:ext>
            </a:extLst>
          </p:cNvPr>
          <p:cNvSpPr/>
          <p:nvPr/>
        </p:nvSpPr>
        <p:spPr>
          <a:xfrm>
            <a:off x="10003411" y="1860977"/>
            <a:ext cx="518474" cy="682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93EE72-784B-4C6F-A71C-F997928EB006}"/>
              </a:ext>
            </a:extLst>
          </p:cNvPr>
          <p:cNvSpPr/>
          <p:nvPr/>
        </p:nvSpPr>
        <p:spPr>
          <a:xfrm>
            <a:off x="3101419" y="3497344"/>
            <a:ext cx="6193410" cy="49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4F60B1-7E66-40B0-8DA1-EFDB177D63FB}"/>
              </a:ext>
            </a:extLst>
          </p:cNvPr>
          <p:cNvSpPr txBox="1"/>
          <p:nvPr/>
        </p:nvSpPr>
        <p:spPr>
          <a:xfrm>
            <a:off x="4713876" y="3035679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Add stroke structure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041E19-FEA8-4713-9C01-D27189BDD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223" y="4017359"/>
            <a:ext cx="4711812" cy="1921484"/>
          </a:xfrm>
          <a:prstGeom prst="rect">
            <a:avLst/>
          </a:prstGeom>
        </p:spPr>
      </p:pic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70773" y="170568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Outline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2922732"/>
      </p:ext>
    </p:extLst>
  </p:cSld>
  <p:clrMapOvr>
    <a:masterClrMapping/>
  </p:clrMapOvr>
  <p:transition spd="slow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03192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Outline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A9992A-6833-4AAF-88BD-2FE4F73E3801}"/>
              </a:ext>
            </a:extLst>
          </p:cNvPr>
          <p:cNvSpPr txBox="1"/>
          <p:nvPr/>
        </p:nvSpPr>
        <p:spPr>
          <a:xfrm>
            <a:off x="5392132" y="2281287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A78D235-313F-44FA-9E08-D8519193E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6" y="2666263"/>
            <a:ext cx="4695825" cy="258127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466FAEA-5231-4C85-9E52-680CA057E8C6}"/>
              </a:ext>
            </a:extLst>
          </p:cNvPr>
          <p:cNvSpPr txBox="1"/>
          <p:nvPr/>
        </p:nvSpPr>
        <p:spPr>
          <a:xfrm flipH="1">
            <a:off x="6025270" y="3018200"/>
            <a:ext cx="5160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1. No very long strokes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2. Stroke are in several specified directions</a:t>
            </a:r>
          </a:p>
        </p:txBody>
      </p:sp>
    </p:spTree>
    <p:extLst>
      <p:ext uri="{BB962C8B-B14F-4D97-AF65-F5344CB8AC3E}">
        <p14:creationId xmlns:p14="http://schemas.microsoft.com/office/powerpoint/2010/main" val="572603481"/>
      </p:ext>
    </p:extLst>
  </p:cSld>
  <p:clrMapOvr>
    <a:masterClrMapping/>
  </p:clrMapOvr>
  <p:transition spd="slow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36989" y="1312619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Outline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39066FC-F641-48DE-B021-922136C4D8D6}"/>
                  </a:ext>
                </a:extLst>
              </p:cNvPr>
              <p:cNvSpPr txBox="1"/>
              <p:nvPr/>
            </p:nvSpPr>
            <p:spPr>
              <a:xfrm>
                <a:off x="1205281" y="2928444"/>
                <a:ext cx="3264034" cy="577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39066FC-F641-48DE-B021-922136C4D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1" y="2928444"/>
                <a:ext cx="3264034" cy="577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69CEE4-ECA5-4F5C-BB6B-6FD92F2F2C5E}"/>
                  </a:ext>
                </a:extLst>
              </p:cNvPr>
              <p:cNvSpPr txBox="1"/>
              <p:nvPr/>
            </p:nvSpPr>
            <p:spPr>
              <a:xfrm>
                <a:off x="1012356" y="2308699"/>
                <a:ext cx="462112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2"/>
                    </a:solidFill>
                  </a:rPr>
                  <a:t>Step 1: Get the gradient magnitude map.</a:t>
                </a:r>
              </a:p>
              <a:p>
                <a:endParaRPr lang="en-US" altLang="zh-CN" dirty="0">
                  <a:solidFill>
                    <a:schemeClr val="tx2"/>
                  </a:solidFill>
                </a:endParaRPr>
              </a:p>
              <a:p>
                <a:endParaRPr lang="en-US" altLang="zh-CN" dirty="0">
                  <a:solidFill>
                    <a:schemeClr val="tx2"/>
                  </a:solidFill>
                </a:endParaRPr>
              </a:p>
              <a:p>
                <a:r>
                  <a:rPr lang="en-US" altLang="zh-CN" dirty="0">
                    <a:solidFill>
                      <a:schemeClr val="tx2"/>
                    </a:solidFill>
                  </a:rPr>
                  <a:t>Step 2: Get eight directions’ response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2"/>
                    </a:solidFill>
                  </a:rPr>
                  <a:t>. (kernel conv)</a:t>
                </a:r>
              </a:p>
              <a:p>
                <a:endParaRPr lang="en-US" altLang="zh-CN" dirty="0">
                  <a:solidFill>
                    <a:schemeClr val="tx2"/>
                  </a:solidFill>
                </a:endParaRPr>
              </a:p>
              <a:p>
                <a:r>
                  <a:rPr lang="en-US" altLang="zh-CN" dirty="0">
                    <a:solidFill>
                      <a:schemeClr val="tx2"/>
                    </a:solidFill>
                  </a:rPr>
                  <a:t>Step 3: Sum up direction response maps conv with kernel.</a:t>
                </a:r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F69CEE4-ECA5-4F5C-BB6B-6FD92F2F2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56" y="2308699"/>
                <a:ext cx="4621125" cy="3416320"/>
              </a:xfrm>
              <a:prstGeom prst="rect">
                <a:avLst/>
              </a:prstGeom>
              <a:blipFill rotWithShape="0">
                <a:blip r:embed="rId5"/>
                <a:stretch>
                  <a:fillRect l="-1979" t="-1250" r="-2243" b="-3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B688C405-4847-4A76-8F23-CB6C4216A2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/>
          <a:stretch/>
        </p:blipFill>
        <p:spPr>
          <a:xfrm>
            <a:off x="5481283" y="1966250"/>
            <a:ext cx="6166334" cy="310015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9A16FED-B3F1-4C25-8986-C31A693A7715}"/>
              </a:ext>
            </a:extLst>
          </p:cNvPr>
          <p:cNvSpPr txBox="1"/>
          <p:nvPr/>
        </p:nvSpPr>
        <p:spPr>
          <a:xfrm>
            <a:off x="5554348" y="5665965"/>
            <a:ext cx="6102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Cambria" panose="02040503050406030204" pitchFamily="18" charset="0"/>
              </a:rPr>
              <a:t>"Combining Sketch and Tone for Pencil Drawing Production"</a:t>
            </a:r>
            <a:br>
              <a:rPr lang="en-US" altLang="zh-CN" sz="1800" dirty="0">
                <a:latin typeface="Cambria" panose="02040503050406030204" pitchFamily="18" charset="0"/>
              </a:rPr>
            </a:br>
            <a:r>
              <a:rPr lang="en-US" altLang="zh-CN" sz="1800" dirty="0" err="1">
                <a:latin typeface="Cambria" panose="02040503050406030204" pitchFamily="18" charset="0"/>
              </a:rPr>
              <a:t>Cewu</a:t>
            </a:r>
            <a:r>
              <a:rPr lang="en-US" altLang="zh-CN" sz="1800" dirty="0">
                <a:latin typeface="Cambria" panose="02040503050406030204" pitchFamily="18" charset="0"/>
              </a:rPr>
              <a:t> Lu, Li Xu, </a:t>
            </a:r>
            <a:r>
              <a:rPr lang="en-US" altLang="zh-CN" sz="1800" dirty="0" err="1">
                <a:latin typeface="Cambria" panose="02040503050406030204" pitchFamily="18" charset="0"/>
              </a:rPr>
              <a:t>Jiaya</a:t>
            </a:r>
            <a:r>
              <a:rPr lang="en-US" altLang="zh-CN" sz="1800" dirty="0">
                <a:latin typeface="Cambria" panose="02040503050406030204" pitchFamily="18" charset="0"/>
              </a:rPr>
              <a:t> Jia 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12765774"/>
      </p:ext>
    </p:extLst>
  </p:cSld>
  <p:clrMapOvr>
    <a:masterClrMapping/>
  </p:clrMapOvr>
  <p:transition spd="slow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28867" y="1351424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Fourier Transform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MH_Title"/>
          <p:cNvSpPr/>
          <p:nvPr>
            <p:custDataLst>
              <p:tags r:id="rId2"/>
            </p:custDataLst>
          </p:nvPr>
        </p:nvSpPr>
        <p:spPr>
          <a:xfrm>
            <a:off x="2107810" y="2529467"/>
            <a:ext cx="5668707" cy="1470709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" fmla="*/ 0 w 3254309"/>
              <a:gd name="connsiteY0" fmla="*/ 2004 h 698726"/>
              <a:gd name="connsiteX1" fmla="*/ 206017 w 3254309"/>
              <a:gd name="connsiteY1" fmla="*/ 0 h 698726"/>
              <a:gd name="connsiteX2" fmla="*/ 3254309 w 3254309"/>
              <a:gd name="connsiteY2" fmla="*/ 2004 h 698726"/>
              <a:gd name="connsiteX3" fmla="*/ 3254309 w 3254309"/>
              <a:gd name="connsiteY3" fmla="*/ 698726 h 698726"/>
              <a:gd name="connsiteX4" fmla="*/ 0 w 3254309"/>
              <a:gd name="connsiteY4" fmla="*/ 698726 h 698726"/>
              <a:gd name="connsiteX5" fmla="*/ 0 w 3254309"/>
              <a:gd name="connsiteY5" fmla="*/ 2004 h 698726"/>
              <a:gd name="connsiteX0" fmla="*/ 11697 w 3266006"/>
              <a:gd name="connsiteY0" fmla="*/ 2004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6" fmla="*/ 11697 w 3266006"/>
              <a:gd name="connsiteY6" fmla="*/ 2004 h 698726"/>
              <a:gd name="connsiteX0" fmla="*/ 0 w 3266006"/>
              <a:gd name="connsiteY0" fmla="*/ 203200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5" fmla="*/ 309154 w 3266006"/>
              <a:gd name="connsiteY5" fmla="*/ 9144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0" fmla="*/ 206017 w 3254309"/>
              <a:gd name="connsiteY0" fmla="*/ 0 h 698726"/>
              <a:gd name="connsiteX1" fmla="*/ 3254309 w 3254309"/>
              <a:gd name="connsiteY1" fmla="*/ 2004 h 698726"/>
              <a:gd name="connsiteX2" fmla="*/ 3254309 w 3254309"/>
              <a:gd name="connsiteY2" fmla="*/ 698726 h 698726"/>
              <a:gd name="connsiteX3" fmla="*/ 0 w 3254309"/>
              <a:gd name="connsiteY3" fmla="*/ 698726 h 698726"/>
              <a:gd name="connsiteX4" fmla="*/ 209 w 3254309"/>
              <a:gd name="connsiteY4" fmla="*/ 203200 h 6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ea typeface="微软雅黑"/>
                <a:cs typeface="Times New Roman" panose="02020603050405020304" pitchFamily="18" charset="0"/>
                <a:sym typeface="Arial"/>
              </a:rPr>
              <a:t>Adjust the frequency domain</a:t>
            </a:r>
          </a:p>
        </p:txBody>
      </p:sp>
      <p:sp>
        <p:nvSpPr>
          <p:cNvPr id="9" name="MH_Others_1"/>
          <p:cNvSpPr/>
          <p:nvPr>
            <p:custDataLst>
              <p:tags r:id="rId3"/>
            </p:custDataLst>
          </p:nvPr>
        </p:nvSpPr>
        <p:spPr>
          <a:xfrm rot="8275313">
            <a:off x="2066427" y="2307764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MH_Others_2"/>
          <p:cNvSpPr/>
          <p:nvPr>
            <p:custDataLst>
              <p:tags r:id="rId4"/>
            </p:custDataLst>
          </p:nvPr>
        </p:nvSpPr>
        <p:spPr>
          <a:xfrm rot="5747767">
            <a:off x="2081455" y="2540140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1" name="MH_Title"/>
          <p:cNvSpPr/>
          <p:nvPr>
            <p:custDataLst>
              <p:tags r:id="rId5"/>
            </p:custDataLst>
          </p:nvPr>
        </p:nvSpPr>
        <p:spPr>
          <a:xfrm>
            <a:off x="4401951" y="4413158"/>
            <a:ext cx="5668707" cy="1475023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" fmla="*/ 0 w 3254309"/>
              <a:gd name="connsiteY0" fmla="*/ 2004 h 698726"/>
              <a:gd name="connsiteX1" fmla="*/ 206017 w 3254309"/>
              <a:gd name="connsiteY1" fmla="*/ 0 h 698726"/>
              <a:gd name="connsiteX2" fmla="*/ 3254309 w 3254309"/>
              <a:gd name="connsiteY2" fmla="*/ 2004 h 698726"/>
              <a:gd name="connsiteX3" fmla="*/ 3254309 w 3254309"/>
              <a:gd name="connsiteY3" fmla="*/ 698726 h 698726"/>
              <a:gd name="connsiteX4" fmla="*/ 0 w 3254309"/>
              <a:gd name="connsiteY4" fmla="*/ 698726 h 698726"/>
              <a:gd name="connsiteX5" fmla="*/ 0 w 3254309"/>
              <a:gd name="connsiteY5" fmla="*/ 2004 h 698726"/>
              <a:gd name="connsiteX0" fmla="*/ 11697 w 3266006"/>
              <a:gd name="connsiteY0" fmla="*/ 2004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6" fmla="*/ 11697 w 3266006"/>
              <a:gd name="connsiteY6" fmla="*/ 2004 h 698726"/>
              <a:gd name="connsiteX0" fmla="*/ 0 w 3266006"/>
              <a:gd name="connsiteY0" fmla="*/ 203200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5" fmla="*/ 309154 w 3266006"/>
              <a:gd name="connsiteY5" fmla="*/ 9144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0" fmla="*/ 206017 w 3254309"/>
              <a:gd name="connsiteY0" fmla="*/ 0 h 698726"/>
              <a:gd name="connsiteX1" fmla="*/ 3254309 w 3254309"/>
              <a:gd name="connsiteY1" fmla="*/ 2004 h 698726"/>
              <a:gd name="connsiteX2" fmla="*/ 3254309 w 3254309"/>
              <a:gd name="connsiteY2" fmla="*/ 698726 h 698726"/>
              <a:gd name="connsiteX3" fmla="*/ 0 w 3254309"/>
              <a:gd name="connsiteY3" fmla="*/ 698726 h 698726"/>
              <a:gd name="connsiteX4" fmla="*/ 209 w 3254309"/>
              <a:gd name="connsiteY4" fmla="*/ 203200 h 6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ea typeface="微软雅黑"/>
                <a:cs typeface="Times New Roman" panose="02020603050405020304" pitchFamily="18" charset="0"/>
                <a:sym typeface="Arial"/>
              </a:rPr>
              <a:t>Exchange the magnitude and phase</a:t>
            </a:r>
          </a:p>
        </p:txBody>
      </p:sp>
      <p:sp>
        <p:nvSpPr>
          <p:cNvPr id="12" name="MH_Others_1"/>
          <p:cNvSpPr/>
          <p:nvPr>
            <p:custDataLst>
              <p:tags r:id="rId6"/>
            </p:custDataLst>
          </p:nvPr>
        </p:nvSpPr>
        <p:spPr>
          <a:xfrm rot="8275313">
            <a:off x="4360568" y="4244145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3" name="MH_Others_2"/>
          <p:cNvSpPr/>
          <p:nvPr>
            <p:custDataLst>
              <p:tags r:id="rId7"/>
            </p:custDataLst>
          </p:nvPr>
        </p:nvSpPr>
        <p:spPr>
          <a:xfrm rot="5747767">
            <a:off x="4375596" y="4476521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965158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27E9545-5901-492A-8EF8-1795083778D8}"/>
              </a:ext>
            </a:extLst>
          </p:cNvPr>
          <p:cNvSpPr/>
          <p:nvPr/>
        </p:nvSpPr>
        <p:spPr>
          <a:xfrm>
            <a:off x="0" y="1979258"/>
            <a:ext cx="12297508" cy="2739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" name="MH_Title"/>
          <p:cNvSpPr/>
          <p:nvPr>
            <p:custDataLst>
              <p:tags r:id="rId2"/>
            </p:custDataLst>
          </p:nvPr>
        </p:nvSpPr>
        <p:spPr>
          <a:xfrm>
            <a:off x="3293587" y="3231658"/>
            <a:ext cx="5668707" cy="1169426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" fmla="*/ 0 w 3254309"/>
              <a:gd name="connsiteY0" fmla="*/ 2004 h 698726"/>
              <a:gd name="connsiteX1" fmla="*/ 206017 w 3254309"/>
              <a:gd name="connsiteY1" fmla="*/ 0 h 698726"/>
              <a:gd name="connsiteX2" fmla="*/ 3254309 w 3254309"/>
              <a:gd name="connsiteY2" fmla="*/ 2004 h 698726"/>
              <a:gd name="connsiteX3" fmla="*/ 3254309 w 3254309"/>
              <a:gd name="connsiteY3" fmla="*/ 698726 h 698726"/>
              <a:gd name="connsiteX4" fmla="*/ 0 w 3254309"/>
              <a:gd name="connsiteY4" fmla="*/ 698726 h 698726"/>
              <a:gd name="connsiteX5" fmla="*/ 0 w 3254309"/>
              <a:gd name="connsiteY5" fmla="*/ 2004 h 698726"/>
              <a:gd name="connsiteX0" fmla="*/ 11697 w 3266006"/>
              <a:gd name="connsiteY0" fmla="*/ 2004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6" fmla="*/ 11697 w 3266006"/>
              <a:gd name="connsiteY6" fmla="*/ 2004 h 698726"/>
              <a:gd name="connsiteX0" fmla="*/ 0 w 3266006"/>
              <a:gd name="connsiteY0" fmla="*/ 203200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5" fmla="*/ 309154 w 3266006"/>
              <a:gd name="connsiteY5" fmla="*/ 9144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0" fmla="*/ 206017 w 3254309"/>
              <a:gd name="connsiteY0" fmla="*/ 0 h 698726"/>
              <a:gd name="connsiteX1" fmla="*/ 3254309 w 3254309"/>
              <a:gd name="connsiteY1" fmla="*/ 2004 h 698726"/>
              <a:gd name="connsiteX2" fmla="*/ 3254309 w 3254309"/>
              <a:gd name="connsiteY2" fmla="*/ 698726 h 698726"/>
              <a:gd name="connsiteX3" fmla="*/ 0 w 3254309"/>
              <a:gd name="connsiteY3" fmla="*/ 698726 h 698726"/>
              <a:gd name="connsiteX4" fmla="*/ 209 w 3254309"/>
              <a:gd name="connsiteY4" fmla="*/ 203200 h 6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ea typeface="微软雅黑"/>
                <a:cs typeface="Times New Roman" panose="02020603050405020304" pitchFamily="18" charset="0"/>
                <a:sym typeface="Arial"/>
              </a:rPr>
              <a:t>Purpose</a:t>
            </a:r>
          </a:p>
        </p:txBody>
      </p:sp>
      <p:sp>
        <p:nvSpPr>
          <p:cNvPr id="3" name="MH_Others_1"/>
          <p:cNvSpPr/>
          <p:nvPr>
            <p:custDataLst>
              <p:tags r:id="rId3"/>
            </p:custDataLst>
          </p:nvPr>
        </p:nvSpPr>
        <p:spPr>
          <a:xfrm rot="8275313">
            <a:off x="3252204" y="3009954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MH_Others_2"/>
          <p:cNvSpPr/>
          <p:nvPr>
            <p:custDataLst>
              <p:tags r:id="rId4"/>
            </p:custDataLst>
          </p:nvPr>
        </p:nvSpPr>
        <p:spPr>
          <a:xfrm rot="5747767">
            <a:off x="3267232" y="3242330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" name="MH_Number"/>
          <p:cNvSpPr txBox="1"/>
          <p:nvPr>
            <p:custDataLst>
              <p:tags r:id="rId5"/>
            </p:custDataLst>
          </p:nvPr>
        </p:nvSpPr>
        <p:spPr>
          <a:xfrm>
            <a:off x="4877178" y="2043723"/>
            <a:ext cx="2501522" cy="12508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11500" dirty="0">
                <a:solidFill>
                  <a:srgbClr val="0070C0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1</a:t>
            </a:r>
            <a:endParaRPr lang="zh-CN" altLang="en-US" sz="11500" dirty="0">
              <a:solidFill>
                <a:srgbClr val="0070C0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4663482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28867" y="1351424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Fourier Transform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MH_Title"/>
          <p:cNvSpPr/>
          <p:nvPr>
            <p:custDataLst>
              <p:tags r:id="rId2"/>
            </p:custDataLst>
          </p:nvPr>
        </p:nvSpPr>
        <p:spPr>
          <a:xfrm>
            <a:off x="3387970" y="3092176"/>
            <a:ext cx="5668707" cy="1470709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" fmla="*/ 0 w 3254309"/>
              <a:gd name="connsiteY0" fmla="*/ 2004 h 698726"/>
              <a:gd name="connsiteX1" fmla="*/ 206017 w 3254309"/>
              <a:gd name="connsiteY1" fmla="*/ 0 h 698726"/>
              <a:gd name="connsiteX2" fmla="*/ 3254309 w 3254309"/>
              <a:gd name="connsiteY2" fmla="*/ 2004 h 698726"/>
              <a:gd name="connsiteX3" fmla="*/ 3254309 w 3254309"/>
              <a:gd name="connsiteY3" fmla="*/ 698726 h 698726"/>
              <a:gd name="connsiteX4" fmla="*/ 0 w 3254309"/>
              <a:gd name="connsiteY4" fmla="*/ 698726 h 698726"/>
              <a:gd name="connsiteX5" fmla="*/ 0 w 3254309"/>
              <a:gd name="connsiteY5" fmla="*/ 2004 h 698726"/>
              <a:gd name="connsiteX0" fmla="*/ 11697 w 3266006"/>
              <a:gd name="connsiteY0" fmla="*/ 2004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6" fmla="*/ 11697 w 3266006"/>
              <a:gd name="connsiteY6" fmla="*/ 2004 h 698726"/>
              <a:gd name="connsiteX0" fmla="*/ 0 w 3266006"/>
              <a:gd name="connsiteY0" fmla="*/ 203200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5" fmla="*/ 309154 w 3266006"/>
              <a:gd name="connsiteY5" fmla="*/ 9144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0" fmla="*/ 206017 w 3254309"/>
              <a:gd name="connsiteY0" fmla="*/ 0 h 698726"/>
              <a:gd name="connsiteX1" fmla="*/ 3254309 w 3254309"/>
              <a:gd name="connsiteY1" fmla="*/ 2004 h 698726"/>
              <a:gd name="connsiteX2" fmla="*/ 3254309 w 3254309"/>
              <a:gd name="connsiteY2" fmla="*/ 698726 h 698726"/>
              <a:gd name="connsiteX3" fmla="*/ 0 w 3254309"/>
              <a:gd name="connsiteY3" fmla="*/ 698726 h 698726"/>
              <a:gd name="connsiteX4" fmla="*/ 209 w 3254309"/>
              <a:gd name="connsiteY4" fmla="*/ 203200 h 6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ea typeface="微软雅黑"/>
                <a:cs typeface="Times New Roman" panose="02020603050405020304" pitchFamily="18" charset="0"/>
                <a:sym typeface="Arial"/>
              </a:rPr>
              <a:t>Adjust the frequency domain</a:t>
            </a:r>
          </a:p>
        </p:txBody>
      </p:sp>
      <p:sp>
        <p:nvSpPr>
          <p:cNvPr id="9" name="MH_Others_1"/>
          <p:cNvSpPr/>
          <p:nvPr>
            <p:custDataLst>
              <p:tags r:id="rId3"/>
            </p:custDataLst>
          </p:nvPr>
        </p:nvSpPr>
        <p:spPr>
          <a:xfrm rot="8275313">
            <a:off x="3346587" y="2870473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MH_Others_2"/>
          <p:cNvSpPr/>
          <p:nvPr>
            <p:custDataLst>
              <p:tags r:id="rId4"/>
            </p:custDataLst>
          </p:nvPr>
        </p:nvSpPr>
        <p:spPr>
          <a:xfrm rot="5747767">
            <a:off x="3361615" y="3102849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8795493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675859" y="1313137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Fourier Transform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75" y="1561856"/>
            <a:ext cx="2289708" cy="22897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81" y="4061694"/>
            <a:ext cx="2314313" cy="2314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81" y="1561856"/>
            <a:ext cx="2289406" cy="22894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19" y="4061996"/>
            <a:ext cx="2293164" cy="2314011"/>
          </a:xfrm>
          <a:prstGeom prst="rect">
            <a:avLst/>
          </a:prstGeom>
        </p:spPr>
      </p:pic>
      <p:sp>
        <p:nvSpPr>
          <p:cNvPr id="18" name="MH_Other_3">
            <a:extLst>
              <a:ext uri="{FF2B5EF4-FFF2-40B4-BE49-F238E27FC236}">
                <a16:creationId xmlns:a16="http://schemas.microsoft.com/office/drawing/2014/main" id="{5F316AD0-361E-4556-B67A-0D5EB4BE82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51249" y="2423887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9" name="MH_Other_3">
            <a:extLst>
              <a:ext uri="{FF2B5EF4-FFF2-40B4-BE49-F238E27FC236}">
                <a16:creationId xmlns:a16="http://schemas.microsoft.com/office/drawing/2014/main" id="{5F316AD0-361E-4556-B67A-0D5EB4BE82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251249" y="4936178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34589" y="2291060"/>
            <a:ext cx="1603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  <a:sym typeface="Arial"/>
              </a:rPr>
              <a:t>Spatial Domain</a:t>
            </a:r>
            <a:endParaRPr lang="en-US" altLang="zh-CN" sz="2800" b="1" dirty="0">
              <a:solidFill>
                <a:schemeClr val="tx1">
                  <a:lumMod val="50000"/>
                </a:schemeClr>
              </a:solidFill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70077" y="4803351"/>
            <a:ext cx="1868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Frequency Domain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78944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675859" y="1313137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Fourier Transform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2107810" y="2691951"/>
            <a:ext cx="1585912" cy="1905000"/>
            <a:chOff x="4130" y="482"/>
            <a:chExt cx="999" cy="1200"/>
          </a:xfrm>
        </p:grpSpPr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V="1">
              <a:off x="4549" y="560"/>
              <a:ext cx="0" cy="9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4393" y="795"/>
              <a:ext cx="313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4706" y="795"/>
              <a:ext cx="0" cy="508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4393" y="795"/>
              <a:ext cx="0" cy="508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9" name="Object 20"/>
            <p:cNvGraphicFramePr>
              <a:graphicFrameLocks noChangeAspect="1"/>
            </p:cNvGraphicFramePr>
            <p:nvPr/>
          </p:nvGraphicFramePr>
          <p:xfrm>
            <a:off x="5012" y="1324"/>
            <a:ext cx="117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" name="Equation" r:id="rId5" imgW="88560" imgH="152280" progId="Equation.3">
                    <p:embed/>
                  </p:oleObj>
                </mc:Choice>
                <mc:Fallback>
                  <p:oleObj name="Equation" r:id="rId5" imgW="8856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2" y="1324"/>
                          <a:ext cx="117" cy="2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21"/>
            <p:cNvGraphicFramePr>
              <a:graphicFrameLocks noChangeAspect="1"/>
            </p:cNvGraphicFramePr>
            <p:nvPr/>
          </p:nvGraphicFramePr>
          <p:xfrm>
            <a:off x="4589" y="482"/>
            <a:ext cx="337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4" name="Equation" r:id="rId7" imgW="304560" imgH="203040" progId="Equation.3">
                    <p:embed/>
                  </p:oleObj>
                </mc:Choice>
                <mc:Fallback>
                  <p:oleObj name="Equation" r:id="rId7" imgW="3045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9" y="482"/>
                          <a:ext cx="337" cy="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2"/>
            <p:cNvGraphicFramePr>
              <a:graphicFrameLocks noChangeAspect="1"/>
            </p:cNvGraphicFramePr>
            <p:nvPr/>
          </p:nvGraphicFramePr>
          <p:xfrm>
            <a:off x="4628" y="1264"/>
            <a:ext cx="161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" name="Equation" r:id="rId9" imgW="152280" imgH="393480" progId="Equation.3">
                    <p:embed/>
                  </p:oleObj>
                </mc:Choice>
                <mc:Fallback>
                  <p:oleObj name="Equation" r:id="rId9" imgW="1522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8" y="1264"/>
                          <a:ext cx="161" cy="4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3"/>
            <p:cNvGraphicFramePr>
              <a:graphicFrameLocks noChangeAspect="1"/>
            </p:cNvGraphicFramePr>
            <p:nvPr/>
          </p:nvGraphicFramePr>
          <p:xfrm>
            <a:off x="4237" y="1264"/>
            <a:ext cx="270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6" name="Equation" r:id="rId11" imgW="253800" imgH="393480" progId="Equation.3">
                    <p:embed/>
                  </p:oleObj>
                </mc:Choice>
                <mc:Fallback>
                  <p:oleObj name="Equation" r:id="rId11" imgW="2538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7" y="1264"/>
                          <a:ext cx="270" cy="4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4"/>
            <p:cNvGraphicFramePr>
              <a:graphicFrameLocks noChangeAspect="1"/>
            </p:cNvGraphicFramePr>
            <p:nvPr/>
          </p:nvGraphicFramePr>
          <p:xfrm>
            <a:off x="4377" y="599"/>
            <a:ext cx="15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7" name="Equation" r:id="rId13" imgW="152280" imgH="164880" progId="Equation.3">
                    <p:embed/>
                  </p:oleObj>
                </mc:Choice>
                <mc:Fallback>
                  <p:oleObj name="Equation" r:id="rId13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599"/>
                          <a:ext cx="152" cy="1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4130" y="1298"/>
              <a:ext cx="953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5" name="Object 42"/>
          <p:cNvGraphicFramePr>
            <a:graphicFrameLocks noChangeAspect="1"/>
          </p:cNvGraphicFramePr>
          <p:nvPr>
            <p:extLst/>
          </p:nvPr>
        </p:nvGraphicFramePr>
        <p:xfrm>
          <a:off x="4667201" y="3265039"/>
          <a:ext cx="2087562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" name="Equation" r:id="rId15" imgW="1104840" imgH="469800" progId="Equation.DSMT4">
                  <p:embed/>
                </p:oleObj>
              </mc:Choice>
              <mc:Fallback>
                <p:oleObj name="Equation" r:id="rId15" imgW="11048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01" y="3265039"/>
                        <a:ext cx="2087562" cy="758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27"/>
          <p:cNvGrpSpPr>
            <a:grpSpLocks/>
          </p:cNvGrpSpPr>
          <p:nvPr/>
        </p:nvGrpSpPr>
        <p:grpSpPr bwMode="auto">
          <a:xfrm>
            <a:off x="6551697" y="2722114"/>
            <a:ext cx="4232275" cy="1811337"/>
            <a:chOff x="2391" y="100"/>
            <a:chExt cx="2666" cy="1141"/>
          </a:xfrm>
        </p:grpSpPr>
        <p:graphicFrame>
          <p:nvGraphicFramePr>
            <p:cNvPr id="39" name="Object 28"/>
            <p:cNvGraphicFramePr>
              <a:graphicFrameLocks noChangeAspect="1"/>
            </p:cNvGraphicFramePr>
            <p:nvPr/>
          </p:nvGraphicFramePr>
          <p:xfrm>
            <a:off x="3642" y="100"/>
            <a:ext cx="41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9" name="Equation" r:id="rId17" imgW="457200" imgH="241200" progId="Equation.DSMT4">
                    <p:embed/>
                  </p:oleObj>
                </mc:Choice>
                <mc:Fallback>
                  <p:oleObj name="Equation" r:id="rId17" imgW="45720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2" y="100"/>
                          <a:ext cx="414" cy="2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Line 29"/>
            <p:cNvSpPr>
              <a:spLocks noChangeShapeType="1"/>
            </p:cNvSpPr>
            <p:nvPr/>
          </p:nvSpPr>
          <p:spPr bwMode="auto">
            <a:xfrm flipV="1">
              <a:off x="2391" y="1029"/>
              <a:ext cx="249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30"/>
            <p:cNvSpPr>
              <a:spLocks noChangeShapeType="1"/>
            </p:cNvSpPr>
            <p:nvPr/>
          </p:nvSpPr>
          <p:spPr bwMode="auto">
            <a:xfrm flipH="1" flipV="1">
              <a:off x="3624" y="107"/>
              <a:ext cx="0" cy="11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42" name="Object 31"/>
            <p:cNvGraphicFramePr>
              <a:graphicFrameLocks noChangeAspect="1"/>
            </p:cNvGraphicFramePr>
            <p:nvPr/>
          </p:nvGraphicFramePr>
          <p:xfrm>
            <a:off x="4867" y="957"/>
            <a:ext cx="190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7" y="957"/>
                          <a:ext cx="190" cy="1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Text Box 32"/>
            <p:cNvSpPr txBox="1">
              <a:spLocks noChangeArrowheads="1"/>
            </p:cNvSpPr>
            <p:nvPr/>
          </p:nvSpPr>
          <p:spPr bwMode="auto">
            <a:xfrm>
              <a:off x="3551" y="1002"/>
              <a:ext cx="2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latin typeface="Times New Roman" pitchFamily="18" charset="0"/>
                </a:rPr>
                <a:t>0</a:t>
              </a:r>
            </a:p>
          </p:txBody>
        </p:sp>
      </p:grpSp>
      <p:graphicFrame>
        <p:nvGraphicFramePr>
          <p:cNvPr id="44" name="Object 33"/>
          <p:cNvGraphicFramePr>
            <a:graphicFrameLocks noChangeAspect="1"/>
          </p:cNvGraphicFramePr>
          <p:nvPr>
            <p:extLst/>
          </p:nvPr>
        </p:nvGraphicFramePr>
        <p:xfrm>
          <a:off x="8002672" y="2934839"/>
          <a:ext cx="42068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" name="Equation" r:id="rId21" imgW="266400" imgH="203040" progId="Equation.DSMT4">
                  <p:embed/>
                </p:oleObj>
              </mc:Choice>
              <mc:Fallback>
                <p:oleObj name="Equation" r:id="rId21" imgW="266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672" y="2934839"/>
                        <a:ext cx="420688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34"/>
          <p:cNvGraphicFramePr>
            <a:graphicFrameLocks noChangeAspect="1"/>
          </p:cNvGraphicFramePr>
          <p:nvPr>
            <p:extLst/>
          </p:nvPr>
        </p:nvGraphicFramePr>
        <p:xfrm>
          <a:off x="8696410" y="4192139"/>
          <a:ext cx="34131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" name="Equation" r:id="rId23" imgW="241200" imgH="393480" progId="Equation.3">
                  <p:embed/>
                </p:oleObj>
              </mc:Choice>
              <mc:Fallback>
                <p:oleObj name="Equation" r:id="rId23" imgW="241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6410" y="4192139"/>
                        <a:ext cx="341312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35"/>
          <p:cNvGraphicFramePr>
            <a:graphicFrameLocks noChangeAspect="1"/>
          </p:cNvGraphicFramePr>
          <p:nvPr>
            <p:extLst/>
          </p:nvPr>
        </p:nvGraphicFramePr>
        <p:xfrm>
          <a:off x="7818522" y="4217539"/>
          <a:ext cx="4476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" name="Equation" r:id="rId25" imgW="419040" imgH="469800" progId="Equation.DSMT4">
                  <p:embed/>
                </p:oleObj>
              </mc:Choice>
              <mc:Fallback>
                <p:oleObj name="Equation" r:id="rId25" imgW="4190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8522" y="4217539"/>
                        <a:ext cx="447675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Group 36"/>
          <p:cNvGrpSpPr>
            <a:grpSpLocks/>
          </p:cNvGrpSpPr>
          <p:nvPr/>
        </p:nvGrpSpPr>
        <p:grpSpPr bwMode="auto">
          <a:xfrm>
            <a:off x="6737435" y="3179314"/>
            <a:ext cx="3509962" cy="1249362"/>
            <a:chOff x="1827" y="2467"/>
            <a:chExt cx="2211" cy="787"/>
          </a:xfrm>
        </p:grpSpPr>
        <p:sp>
          <p:nvSpPr>
            <p:cNvPr id="48" name="Freeform 37"/>
            <p:cNvSpPr>
              <a:spLocks/>
            </p:cNvSpPr>
            <p:nvPr/>
          </p:nvSpPr>
          <p:spPr bwMode="auto">
            <a:xfrm>
              <a:off x="1827" y="3020"/>
              <a:ext cx="829" cy="234"/>
            </a:xfrm>
            <a:custGeom>
              <a:avLst/>
              <a:gdLst/>
              <a:ahLst/>
              <a:cxnLst>
                <a:cxn ang="0">
                  <a:pos x="14" y="149"/>
                </a:cxn>
                <a:cxn ang="0">
                  <a:pos x="36" y="149"/>
                </a:cxn>
                <a:cxn ang="0">
                  <a:pos x="57" y="142"/>
                </a:cxn>
                <a:cxn ang="0">
                  <a:pos x="78" y="135"/>
                </a:cxn>
                <a:cxn ang="0">
                  <a:pos x="99" y="128"/>
                </a:cxn>
                <a:cxn ang="0">
                  <a:pos x="121" y="114"/>
                </a:cxn>
                <a:cxn ang="0">
                  <a:pos x="142" y="99"/>
                </a:cxn>
                <a:cxn ang="0">
                  <a:pos x="163" y="85"/>
                </a:cxn>
                <a:cxn ang="0">
                  <a:pos x="184" y="71"/>
                </a:cxn>
                <a:cxn ang="0">
                  <a:pos x="206" y="57"/>
                </a:cxn>
                <a:cxn ang="0">
                  <a:pos x="227" y="43"/>
                </a:cxn>
                <a:cxn ang="0">
                  <a:pos x="248" y="28"/>
                </a:cxn>
                <a:cxn ang="0">
                  <a:pos x="269" y="21"/>
                </a:cxn>
                <a:cxn ang="0">
                  <a:pos x="291" y="14"/>
                </a:cxn>
                <a:cxn ang="0">
                  <a:pos x="312" y="7"/>
                </a:cxn>
                <a:cxn ang="0">
                  <a:pos x="333" y="7"/>
                </a:cxn>
                <a:cxn ang="0">
                  <a:pos x="354" y="14"/>
                </a:cxn>
                <a:cxn ang="0">
                  <a:pos x="376" y="21"/>
                </a:cxn>
                <a:cxn ang="0">
                  <a:pos x="397" y="28"/>
                </a:cxn>
                <a:cxn ang="0">
                  <a:pos x="418" y="43"/>
                </a:cxn>
                <a:cxn ang="0">
                  <a:pos x="439" y="64"/>
                </a:cxn>
                <a:cxn ang="0">
                  <a:pos x="461" y="78"/>
                </a:cxn>
                <a:cxn ang="0">
                  <a:pos x="482" y="99"/>
                </a:cxn>
                <a:cxn ang="0">
                  <a:pos x="503" y="128"/>
                </a:cxn>
                <a:cxn ang="0">
                  <a:pos x="525" y="149"/>
                </a:cxn>
                <a:cxn ang="0">
                  <a:pos x="546" y="170"/>
                </a:cxn>
                <a:cxn ang="0">
                  <a:pos x="567" y="192"/>
                </a:cxn>
                <a:cxn ang="0">
                  <a:pos x="588" y="206"/>
                </a:cxn>
                <a:cxn ang="0">
                  <a:pos x="610" y="220"/>
                </a:cxn>
                <a:cxn ang="0">
                  <a:pos x="631" y="227"/>
                </a:cxn>
                <a:cxn ang="0">
                  <a:pos x="652" y="234"/>
                </a:cxn>
                <a:cxn ang="0">
                  <a:pos x="673" y="227"/>
                </a:cxn>
                <a:cxn ang="0">
                  <a:pos x="695" y="220"/>
                </a:cxn>
                <a:cxn ang="0">
                  <a:pos x="716" y="199"/>
                </a:cxn>
                <a:cxn ang="0">
                  <a:pos x="737" y="177"/>
                </a:cxn>
                <a:cxn ang="0">
                  <a:pos x="751" y="156"/>
                </a:cxn>
                <a:cxn ang="0">
                  <a:pos x="773" y="128"/>
                </a:cxn>
                <a:cxn ang="0">
                  <a:pos x="780" y="106"/>
                </a:cxn>
                <a:cxn ang="0">
                  <a:pos x="794" y="85"/>
                </a:cxn>
                <a:cxn ang="0">
                  <a:pos x="801" y="64"/>
                </a:cxn>
                <a:cxn ang="0">
                  <a:pos x="815" y="36"/>
                </a:cxn>
                <a:cxn ang="0">
                  <a:pos x="822" y="14"/>
                </a:cxn>
              </a:cxnLst>
              <a:rect l="0" t="0" r="r" b="b"/>
              <a:pathLst>
                <a:path w="829" h="234">
                  <a:moveTo>
                    <a:pt x="0" y="149"/>
                  </a:moveTo>
                  <a:lnTo>
                    <a:pt x="7" y="149"/>
                  </a:lnTo>
                  <a:lnTo>
                    <a:pt x="14" y="149"/>
                  </a:lnTo>
                  <a:lnTo>
                    <a:pt x="21" y="149"/>
                  </a:lnTo>
                  <a:lnTo>
                    <a:pt x="28" y="149"/>
                  </a:lnTo>
                  <a:lnTo>
                    <a:pt x="36" y="149"/>
                  </a:lnTo>
                  <a:lnTo>
                    <a:pt x="43" y="149"/>
                  </a:lnTo>
                  <a:lnTo>
                    <a:pt x="50" y="142"/>
                  </a:lnTo>
                  <a:lnTo>
                    <a:pt x="57" y="142"/>
                  </a:lnTo>
                  <a:lnTo>
                    <a:pt x="64" y="142"/>
                  </a:lnTo>
                  <a:lnTo>
                    <a:pt x="71" y="142"/>
                  </a:lnTo>
                  <a:lnTo>
                    <a:pt x="78" y="135"/>
                  </a:lnTo>
                  <a:lnTo>
                    <a:pt x="85" y="135"/>
                  </a:lnTo>
                  <a:lnTo>
                    <a:pt x="92" y="128"/>
                  </a:lnTo>
                  <a:lnTo>
                    <a:pt x="99" y="128"/>
                  </a:lnTo>
                  <a:lnTo>
                    <a:pt x="106" y="121"/>
                  </a:lnTo>
                  <a:lnTo>
                    <a:pt x="114" y="121"/>
                  </a:lnTo>
                  <a:lnTo>
                    <a:pt x="121" y="114"/>
                  </a:lnTo>
                  <a:lnTo>
                    <a:pt x="128" y="106"/>
                  </a:lnTo>
                  <a:lnTo>
                    <a:pt x="135" y="106"/>
                  </a:lnTo>
                  <a:lnTo>
                    <a:pt x="142" y="99"/>
                  </a:lnTo>
                  <a:lnTo>
                    <a:pt x="149" y="92"/>
                  </a:lnTo>
                  <a:lnTo>
                    <a:pt x="156" y="92"/>
                  </a:lnTo>
                  <a:lnTo>
                    <a:pt x="163" y="85"/>
                  </a:lnTo>
                  <a:lnTo>
                    <a:pt x="170" y="78"/>
                  </a:lnTo>
                  <a:lnTo>
                    <a:pt x="177" y="78"/>
                  </a:lnTo>
                  <a:lnTo>
                    <a:pt x="184" y="71"/>
                  </a:lnTo>
                  <a:lnTo>
                    <a:pt x="191" y="64"/>
                  </a:lnTo>
                  <a:lnTo>
                    <a:pt x="199" y="64"/>
                  </a:lnTo>
                  <a:lnTo>
                    <a:pt x="206" y="57"/>
                  </a:lnTo>
                  <a:lnTo>
                    <a:pt x="213" y="50"/>
                  </a:lnTo>
                  <a:lnTo>
                    <a:pt x="220" y="43"/>
                  </a:lnTo>
                  <a:lnTo>
                    <a:pt x="227" y="43"/>
                  </a:lnTo>
                  <a:lnTo>
                    <a:pt x="234" y="36"/>
                  </a:lnTo>
                  <a:lnTo>
                    <a:pt x="241" y="36"/>
                  </a:lnTo>
                  <a:lnTo>
                    <a:pt x="248" y="28"/>
                  </a:lnTo>
                  <a:lnTo>
                    <a:pt x="255" y="28"/>
                  </a:lnTo>
                  <a:lnTo>
                    <a:pt x="262" y="21"/>
                  </a:lnTo>
                  <a:lnTo>
                    <a:pt x="269" y="21"/>
                  </a:lnTo>
                  <a:lnTo>
                    <a:pt x="276" y="21"/>
                  </a:lnTo>
                  <a:lnTo>
                    <a:pt x="284" y="14"/>
                  </a:lnTo>
                  <a:lnTo>
                    <a:pt x="291" y="14"/>
                  </a:lnTo>
                  <a:lnTo>
                    <a:pt x="298" y="14"/>
                  </a:lnTo>
                  <a:lnTo>
                    <a:pt x="305" y="7"/>
                  </a:lnTo>
                  <a:lnTo>
                    <a:pt x="312" y="7"/>
                  </a:lnTo>
                  <a:lnTo>
                    <a:pt x="319" y="7"/>
                  </a:lnTo>
                  <a:lnTo>
                    <a:pt x="326" y="7"/>
                  </a:lnTo>
                  <a:lnTo>
                    <a:pt x="333" y="7"/>
                  </a:lnTo>
                  <a:lnTo>
                    <a:pt x="340" y="7"/>
                  </a:lnTo>
                  <a:lnTo>
                    <a:pt x="347" y="7"/>
                  </a:lnTo>
                  <a:lnTo>
                    <a:pt x="354" y="14"/>
                  </a:lnTo>
                  <a:lnTo>
                    <a:pt x="362" y="14"/>
                  </a:lnTo>
                  <a:lnTo>
                    <a:pt x="369" y="14"/>
                  </a:lnTo>
                  <a:lnTo>
                    <a:pt x="376" y="21"/>
                  </a:lnTo>
                  <a:lnTo>
                    <a:pt x="383" y="21"/>
                  </a:lnTo>
                  <a:lnTo>
                    <a:pt x="390" y="21"/>
                  </a:lnTo>
                  <a:lnTo>
                    <a:pt x="397" y="28"/>
                  </a:lnTo>
                  <a:lnTo>
                    <a:pt x="404" y="36"/>
                  </a:lnTo>
                  <a:lnTo>
                    <a:pt x="411" y="36"/>
                  </a:lnTo>
                  <a:lnTo>
                    <a:pt x="418" y="43"/>
                  </a:lnTo>
                  <a:lnTo>
                    <a:pt x="425" y="50"/>
                  </a:lnTo>
                  <a:lnTo>
                    <a:pt x="432" y="57"/>
                  </a:lnTo>
                  <a:lnTo>
                    <a:pt x="439" y="64"/>
                  </a:lnTo>
                  <a:lnTo>
                    <a:pt x="447" y="64"/>
                  </a:lnTo>
                  <a:lnTo>
                    <a:pt x="454" y="71"/>
                  </a:lnTo>
                  <a:lnTo>
                    <a:pt x="461" y="78"/>
                  </a:lnTo>
                  <a:lnTo>
                    <a:pt x="468" y="85"/>
                  </a:lnTo>
                  <a:lnTo>
                    <a:pt x="475" y="92"/>
                  </a:lnTo>
                  <a:lnTo>
                    <a:pt x="482" y="99"/>
                  </a:lnTo>
                  <a:lnTo>
                    <a:pt x="496" y="114"/>
                  </a:lnTo>
                  <a:lnTo>
                    <a:pt x="496" y="121"/>
                  </a:lnTo>
                  <a:lnTo>
                    <a:pt x="503" y="128"/>
                  </a:lnTo>
                  <a:lnTo>
                    <a:pt x="510" y="135"/>
                  </a:lnTo>
                  <a:lnTo>
                    <a:pt x="517" y="142"/>
                  </a:lnTo>
                  <a:lnTo>
                    <a:pt x="525" y="149"/>
                  </a:lnTo>
                  <a:lnTo>
                    <a:pt x="532" y="156"/>
                  </a:lnTo>
                  <a:lnTo>
                    <a:pt x="539" y="163"/>
                  </a:lnTo>
                  <a:lnTo>
                    <a:pt x="546" y="170"/>
                  </a:lnTo>
                  <a:lnTo>
                    <a:pt x="553" y="177"/>
                  </a:lnTo>
                  <a:lnTo>
                    <a:pt x="560" y="184"/>
                  </a:lnTo>
                  <a:lnTo>
                    <a:pt x="567" y="192"/>
                  </a:lnTo>
                  <a:lnTo>
                    <a:pt x="574" y="199"/>
                  </a:lnTo>
                  <a:lnTo>
                    <a:pt x="581" y="206"/>
                  </a:lnTo>
                  <a:lnTo>
                    <a:pt x="588" y="206"/>
                  </a:lnTo>
                  <a:lnTo>
                    <a:pt x="595" y="213"/>
                  </a:lnTo>
                  <a:lnTo>
                    <a:pt x="602" y="220"/>
                  </a:lnTo>
                  <a:lnTo>
                    <a:pt x="610" y="220"/>
                  </a:lnTo>
                  <a:lnTo>
                    <a:pt x="617" y="227"/>
                  </a:lnTo>
                  <a:lnTo>
                    <a:pt x="624" y="227"/>
                  </a:lnTo>
                  <a:lnTo>
                    <a:pt x="631" y="227"/>
                  </a:lnTo>
                  <a:lnTo>
                    <a:pt x="638" y="234"/>
                  </a:lnTo>
                  <a:lnTo>
                    <a:pt x="645" y="234"/>
                  </a:lnTo>
                  <a:lnTo>
                    <a:pt x="652" y="234"/>
                  </a:lnTo>
                  <a:lnTo>
                    <a:pt x="659" y="234"/>
                  </a:lnTo>
                  <a:lnTo>
                    <a:pt x="666" y="227"/>
                  </a:lnTo>
                  <a:lnTo>
                    <a:pt x="673" y="227"/>
                  </a:lnTo>
                  <a:lnTo>
                    <a:pt x="680" y="227"/>
                  </a:lnTo>
                  <a:lnTo>
                    <a:pt x="688" y="220"/>
                  </a:lnTo>
                  <a:lnTo>
                    <a:pt x="695" y="220"/>
                  </a:lnTo>
                  <a:lnTo>
                    <a:pt x="702" y="213"/>
                  </a:lnTo>
                  <a:lnTo>
                    <a:pt x="709" y="206"/>
                  </a:lnTo>
                  <a:lnTo>
                    <a:pt x="716" y="199"/>
                  </a:lnTo>
                  <a:lnTo>
                    <a:pt x="723" y="192"/>
                  </a:lnTo>
                  <a:lnTo>
                    <a:pt x="730" y="184"/>
                  </a:lnTo>
                  <a:lnTo>
                    <a:pt x="737" y="177"/>
                  </a:lnTo>
                  <a:lnTo>
                    <a:pt x="744" y="170"/>
                  </a:lnTo>
                  <a:lnTo>
                    <a:pt x="751" y="163"/>
                  </a:lnTo>
                  <a:lnTo>
                    <a:pt x="751" y="156"/>
                  </a:lnTo>
                  <a:lnTo>
                    <a:pt x="765" y="142"/>
                  </a:lnTo>
                  <a:lnTo>
                    <a:pt x="765" y="135"/>
                  </a:lnTo>
                  <a:lnTo>
                    <a:pt x="773" y="128"/>
                  </a:lnTo>
                  <a:lnTo>
                    <a:pt x="773" y="121"/>
                  </a:lnTo>
                  <a:lnTo>
                    <a:pt x="780" y="114"/>
                  </a:lnTo>
                  <a:lnTo>
                    <a:pt x="780" y="106"/>
                  </a:lnTo>
                  <a:lnTo>
                    <a:pt x="787" y="99"/>
                  </a:lnTo>
                  <a:lnTo>
                    <a:pt x="787" y="92"/>
                  </a:lnTo>
                  <a:lnTo>
                    <a:pt x="794" y="85"/>
                  </a:lnTo>
                  <a:lnTo>
                    <a:pt x="794" y="78"/>
                  </a:lnTo>
                  <a:lnTo>
                    <a:pt x="801" y="71"/>
                  </a:lnTo>
                  <a:lnTo>
                    <a:pt x="801" y="64"/>
                  </a:lnTo>
                  <a:lnTo>
                    <a:pt x="808" y="57"/>
                  </a:lnTo>
                  <a:lnTo>
                    <a:pt x="808" y="43"/>
                  </a:lnTo>
                  <a:lnTo>
                    <a:pt x="815" y="36"/>
                  </a:lnTo>
                  <a:lnTo>
                    <a:pt x="815" y="28"/>
                  </a:lnTo>
                  <a:lnTo>
                    <a:pt x="822" y="21"/>
                  </a:lnTo>
                  <a:lnTo>
                    <a:pt x="822" y="14"/>
                  </a:lnTo>
                  <a:lnTo>
                    <a:pt x="829" y="7"/>
                  </a:lnTo>
                  <a:lnTo>
                    <a:pt x="829" y="0"/>
                  </a:lnTo>
                </a:path>
              </a:pathLst>
            </a:custGeom>
            <a:noFill/>
            <a:ln w="28575" cmpd="sng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38"/>
            <p:cNvSpPr>
              <a:spLocks/>
            </p:cNvSpPr>
            <p:nvPr/>
          </p:nvSpPr>
          <p:spPr bwMode="auto">
            <a:xfrm>
              <a:off x="2656" y="2467"/>
              <a:ext cx="277" cy="553"/>
            </a:xfrm>
            <a:custGeom>
              <a:avLst/>
              <a:gdLst/>
              <a:ahLst/>
              <a:cxnLst>
                <a:cxn ang="0">
                  <a:pos x="7" y="539"/>
                </a:cxn>
                <a:cxn ang="0">
                  <a:pos x="14" y="525"/>
                </a:cxn>
                <a:cxn ang="0">
                  <a:pos x="22" y="504"/>
                </a:cxn>
                <a:cxn ang="0">
                  <a:pos x="29" y="482"/>
                </a:cxn>
                <a:cxn ang="0">
                  <a:pos x="36" y="468"/>
                </a:cxn>
                <a:cxn ang="0">
                  <a:pos x="43" y="447"/>
                </a:cxn>
                <a:cxn ang="0">
                  <a:pos x="50" y="426"/>
                </a:cxn>
                <a:cxn ang="0">
                  <a:pos x="57" y="404"/>
                </a:cxn>
                <a:cxn ang="0">
                  <a:pos x="64" y="390"/>
                </a:cxn>
                <a:cxn ang="0">
                  <a:pos x="71" y="369"/>
                </a:cxn>
                <a:cxn ang="0">
                  <a:pos x="78" y="340"/>
                </a:cxn>
                <a:cxn ang="0">
                  <a:pos x="85" y="326"/>
                </a:cxn>
                <a:cxn ang="0">
                  <a:pos x="92" y="312"/>
                </a:cxn>
                <a:cxn ang="0">
                  <a:pos x="99" y="291"/>
                </a:cxn>
                <a:cxn ang="0">
                  <a:pos x="107" y="262"/>
                </a:cxn>
                <a:cxn ang="0">
                  <a:pos x="114" y="248"/>
                </a:cxn>
                <a:cxn ang="0">
                  <a:pos x="121" y="234"/>
                </a:cxn>
                <a:cxn ang="0">
                  <a:pos x="128" y="213"/>
                </a:cxn>
                <a:cxn ang="0">
                  <a:pos x="135" y="192"/>
                </a:cxn>
                <a:cxn ang="0">
                  <a:pos x="142" y="177"/>
                </a:cxn>
                <a:cxn ang="0">
                  <a:pos x="149" y="163"/>
                </a:cxn>
                <a:cxn ang="0">
                  <a:pos x="156" y="149"/>
                </a:cxn>
                <a:cxn ang="0">
                  <a:pos x="163" y="128"/>
                </a:cxn>
                <a:cxn ang="0">
                  <a:pos x="170" y="114"/>
                </a:cxn>
                <a:cxn ang="0">
                  <a:pos x="177" y="99"/>
                </a:cxn>
                <a:cxn ang="0">
                  <a:pos x="185" y="85"/>
                </a:cxn>
                <a:cxn ang="0">
                  <a:pos x="192" y="64"/>
                </a:cxn>
                <a:cxn ang="0">
                  <a:pos x="206" y="50"/>
                </a:cxn>
                <a:cxn ang="0">
                  <a:pos x="220" y="29"/>
                </a:cxn>
                <a:cxn ang="0">
                  <a:pos x="234" y="14"/>
                </a:cxn>
                <a:cxn ang="0">
                  <a:pos x="248" y="0"/>
                </a:cxn>
                <a:cxn ang="0">
                  <a:pos x="262" y="0"/>
                </a:cxn>
                <a:cxn ang="0">
                  <a:pos x="277" y="0"/>
                </a:cxn>
              </a:cxnLst>
              <a:rect l="0" t="0" r="r" b="b"/>
              <a:pathLst>
                <a:path w="277" h="553">
                  <a:moveTo>
                    <a:pt x="0" y="553"/>
                  </a:moveTo>
                  <a:lnTo>
                    <a:pt x="7" y="539"/>
                  </a:lnTo>
                  <a:lnTo>
                    <a:pt x="7" y="532"/>
                  </a:lnTo>
                  <a:lnTo>
                    <a:pt x="14" y="525"/>
                  </a:lnTo>
                  <a:lnTo>
                    <a:pt x="14" y="511"/>
                  </a:lnTo>
                  <a:lnTo>
                    <a:pt x="22" y="504"/>
                  </a:lnTo>
                  <a:lnTo>
                    <a:pt x="22" y="489"/>
                  </a:lnTo>
                  <a:lnTo>
                    <a:pt x="29" y="482"/>
                  </a:lnTo>
                  <a:lnTo>
                    <a:pt x="29" y="475"/>
                  </a:lnTo>
                  <a:lnTo>
                    <a:pt x="36" y="468"/>
                  </a:lnTo>
                  <a:lnTo>
                    <a:pt x="36" y="461"/>
                  </a:lnTo>
                  <a:lnTo>
                    <a:pt x="43" y="447"/>
                  </a:lnTo>
                  <a:lnTo>
                    <a:pt x="43" y="433"/>
                  </a:lnTo>
                  <a:lnTo>
                    <a:pt x="50" y="426"/>
                  </a:lnTo>
                  <a:lnTo>
                    <a:pt x="50" y="411"/>
                  </a:lnTo>
                  <a:lnTo>
                    <a:pt x="57" y="404"/>
                  </a:lnTo>
                  <a:lnTo>
                    <a:pt x="57" y="397"/>
                  </a:lnTo>
                  <a:lnTo>
                    <a:pt x="64" y="390"/>
                  </a:lnTo>
                  <a:lnTo>
                    <a:pt x="64" y="376"/>
                  </a:lnTo>
                  <a:lnTo>
                    <a:pt x="71" y="369"/>
                  </a:lnTo>
                  <a:lnTo>
                    <a:pt x="71" y="355"/>
                  </a:lnTo>
                  <a:lnTo>
                    <a:pt x="78" y="340"/>
                  </a:lnTo>
                  <a:lnTo>
                    <a:pt x="78" y="333"/>
                  </a:lnTo>
                  <a:lnTo>
                    <a:pt x="85" y="326"/>
                  </a:lnTo>
                  <a:lnTo>
                    <a:pt x="85" y="319"/>
                  </a:lnTo>
                  <a:lnTo>
                    <a:pt x="92" y="312"/>
                  </a:lnTo>
                  <a:lnTo>
                    <a:pt x="92" y="298"/>
                  </a:lnTo>
                  <a:lnTo>
                    <a:pt x="99" y="291"/>
                  </a:lnTo>
                  <a:lnTo>
                    <a:pt x="99" y="277"/>
                  </a:lnTo>
                  <a:lnTo>
                    <a:pt x="107" y="262"/>
                  </a:lnTo>
                  <a:lnTo>
                    <a:pt x="107" y="255"/>
                  </a:lnTo>
                  <a:lnTo>
                    <a:pt x="114" y="248"/>
                  </a:lnTo>
                  <a:lnTo>
                    <a:pt x="114" y="241"/>
                  </a:lnTo>
                  <a:lnTo>
                    <a:pt x="121" y="234"/>
                  </a:lnTo>
                  <a:lnTo>
                    <a:pt x="121" y="227"/>
                  </a:lnTo>
                  <a:lnTo>
                    <a:pt x="128" y="213"/>
                  </a:lnTo>
                  <a:lnTo>
                    <a:pt x="128" y="199"/>
                  </a:lnTo>
                  <a:lnTo>
                    <a:pt x="135" y="192"/>
                  </a:lnTo>
                  <a:lnTo>
                    <a:pt x="135" y="184"/>
                  </a:lnTo>
                  <a:lnTo>
                    <a:pt x="142" y="177"/>
                  </a:lnTo>
                  <a:lnTo>
                    <a:pt x="142" y="170"/>
                  </a:lnTo>
                  <a:lnTo>
                    <a:pt x="149" y="163"/>
                  </a:lnTo>
                  <a:lnTo>
                    <a:pt x="149" y="156"/>
                  </a:lnTo>
                  <a:lnTo>
                    <a:pt x="156" y="149"/>
                  </a:lnTo>
                  <a:lnTo>
                    <a:pt x="156" y="135"/>
                  </a:lnTo>
                  <a:lnTo>
                    <a:pt x="163" y="128"/>
                  </a:lnTo>
                  <a:lnTo>
                    <a:pt x="163" y="121"/>
                  </a:lnTo>
                  <a:lnTo>
                    <a:pt x="170" y="114"/>
                  </a:lnTo>
                  <a:lnTo>
                    <a:pt x="170" y="107"/>
                  </a:lnTo>
                  <a:lnTo>
                    <a:pt x="177" y="99"/>
                  </a:lnTo>
                  <a:lnTo>
                    <a:pt x="177" y="92"/>
                  </a:lnTo>
                  <a:lnTo>
                    <a:pt x="185" y="85"/>
                  </a:lnTo>
                  <a:lnTo>
                    <a:pt x="192" y="78"/>
                  </a:lnTo>
                  <a:lnTo>
                    <a:pt x="192" y="64"/>
                  </a:lnTo>
                  <a:lnTo>
                    <a:pt x="199" y="57"/>
                  </a:lnTo>
                  <a:lnTo>
                    <a:pt x="206" y="50"/>
                  </a:lnTo>
                  <a:lnTo>
                    <a:pt x="220" y="36"/>
                  </a:lnTo>
                  <a:lnTo>
                    <a:pt x="220" y="29"/>
                  </a:lnTo>
                  <a:lnTo>
                    <a:pt x="227" y="21"/>
                  </a:lnTo>
                  <a:lnTo>
                    <a:pt x="234" y="14"/>
                  </a:lnTo>
                  <a:lnTo>
                    <a:pt x="241" y="7"/>
                  </a:lnTo>
                  <a:lnTo>
                    <a:pt x="248" y="0"/>
                  </a:lnTo>
                  <a:lnTo>
                    <a:pt x="255" y="0"/>
                  </a:lnTo>
                  <a:lnTo>
                    <a:pt x="262" y="0"/>
                  </a:lnTo>
                  <a:lnTo>
                    <a:pt x="270" y="0"/>
                  </a:lnTo>
                  <a:lnTo>
                    <a:pt x="277" y="0"/>
                  </a:lnTo>
                </a:path>
              </a:pathLst>
            </a:custGeom>
            <a:noFill/>
            <a:ln w="28575" cmpd="sng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39"/>
            <p:cNvSpPr>
              <a:spLocks/>
            </p:cNvSpPr>
            <p:nvPr/>
          </p:nvSpPr>
          <p:spPr bwMode="auto">
            <a:xfrm>
              <a:off x="2933" y="2467"/>
              <a:ext cx="652" cy="787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35" y="14"/>
                </a:cxn>
                <a:cxn ang="0">
                  <a:pos x="63" y="36"/>
                </a:cxn>
                <a:cxn ang="0">
                  <a:pos x="85" y="64"/>
                </a:cxn>
                <a:cxn ang="0">
                  <a:pos x="99" y="92"/>
                </a:cxn>
                <a:cxn ang="0">
                  <a:pos x="106" y="114"/>
                </a:cxn>
                <a:cxn ang="0">
                  <a:pos x="120" y="135"/>
                </a:cxn>
                <a:cxn ang="0">
                  <a:pos x="127" y="163"/>
                </a:cxn>
                <a:cxn ang="0">
                  <a:pos x="141" y="184"/>
                </a:cxn>
                <a:cxn ang="0">
                  <a:pos x="148" y="213"/>
                </a:cxn>
                <a:cxn ang="0">
                  <a:pos x="163" y="241"/>
                </a:cxn>
                <a:cxn ang="0">
                  <a:pos x="170" y="262"/>
                </a:cxn>
                <a:cxn ang="0">
                  <a:pos x="184" y="298"/>
                </a:cxn>
                <a:cxn ang="0">
                  <a:pos x="191" y="326"/>
                </a:cxn>
                <a:cxn ang="0">
                  <a:pos x="205" y="355"/>
                </a:cxn>
                <a:cxn ang="0">
                  <a:pos x="212" y="390"/>
                </a:cxn>
                <a:cxn ang="0">
                  <a:pos x="226" y="411"/>
                </a:cxn>
                <a:cxn ang="0">
                  <a:pos x="234" y="447"/>
                </a:cxn>
                <a:cxn ang="0">
                  <a:pos x="248" y="475"/>
                </a:cxn>
                <a:cxn ang="0">
                  <a:pos x="255" y="504"/>
                </a:cxn>
                <a:cxn ang="0">
                  <a:pos x="269" y="532"/>
                </a:cxn>
                <a:cxn ang="0">
                  <a:pos x="276" y="560"/>
                </a:cxn>
                <a:cxn ang="0">
                  <a:pos x="290" y="581"/>
                </a:cxn>
                <a:cxn ang="0">
                  <a:pos x="297" y="610"/>
                </a:cxn>
                <a:cxn ang="0">
                  <a:pos x="311" y="631"/>
                </a:cxn>
                <a:cxn ang="0">
                  <a:pos x="319" y="652"/>
                </a:cxn>
                <a:cxn ang="0">
                  <a:pos x="333" y="674"/>
                </a:cxn>
                <a:cxn ang="0">
                  <a:pos x="347" y="702"/>
                </a:cxn>
                <a:cxn ang="0">
                  <a:pos x="361" y="723"/>
                </a:cxn>
                <a:cxn ang="0">
                  <a:pos x="382" y="752"/>
                </a:cxn>
                <a:cxn ang="0">
                  <a:pos x="404" y="766"/>
                </a:cxn>
                <a:cxn ang="0">
                  <a:pos x="425" y="780"/>
                </a:cxn>
                <a:cxn ang="0">
                  <a:pos x="446" y="787"/>
                </a:cxn>
                <a:cxn ang="0">
                  <a:pos x="467" y="780"/>
                </a:cxn>
                <a:cxn ang="0">
                  <a:pos x="489" y="773"/>
                </a:cxn>
                <a:cxn ang="0">
                  <a:pos x="510" y="766"/>
                </a:cxn>
                <a:cxn ang="0">
                  <a:pos x="531" y="745"/>
                </a:cxn>
                <a:cxn ang="0">
                  <a:pos x="552" y="730"/>
                </a:cxn>
                <a:cxn ang="0">
                  <a:pos x="574" y="702"/>
                </a:cxn>
                <a:cxn ang="0">
                  <a:pos x="595" y="681"/>
                </a:cxn>
                <a:cxn ang="0">
                  <a:pos x="616" y="659"/>
                </a:cxn>
                <a:cxn ang="0">
                  <a:pos x="637" y="638"/>
                </a:cxn>
              </a:cxnLst>
              <a:rect l="0" t="0" r="r" b="b"/>
              <a:pathLst>
                <a:path w="652" h="787">
                  <a:moveTo>
                    <a:pt x="0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1" y="0"/>
                  </a:lnTo>
                  <a:lnTo>
                    <a:pt x="28" y="7"/>
                  </a:lnTo>
                  <a:lnTo>
                    <a:pt x="35" y="14"/>
                  </a:lnTo>
                  <a:lnTo>
                    <a:pt x="42" y="14"/>
                  </a:lnTo>
                  <a:lnTo>
                    <a:pt x="49" y="21"/>
                  </a:lnTo>
                  <a:lnTo>
                    <a:pt x="63" y="36"/>
                  </a:lnTo>
                  <a:lnTo>
                    <a:pt x="63" y="43"/>
                  </a:lnTo>
                  <a:lnTo>
                    <a:pt x="71" y="50"/>
                  </a:lnTo>
                  <a:lnTo>
                    <a:pt x="85" y="64"/>
                  </a:lnTo>
                  <a:lnTo>
                    <a:pt x="85" y="78"/>
                  </a:lnTo>
                  <a:lnTo>
                    <a:pt x="92" y="85"/>
                  </a:lnTo>
                  <a:lnTo>
                    <a:pt x="99" y="92"/>
                  </a:lnTo>
                  <a:lnTo>
                    <a:pt x="99" y="99"/>
                  </a:lnTo>
                  <a:lnTo>
                    <a:pt x="106" y="107"/>
                  </a:lnTo>
                  <a:lnTo>
                    <a:pt x="106" y="114"/>
                  </a:lnTo>
                  <a:lnTo>
                    <a:pt x="113" y="121"/>
                  </a:lnTo>
                  <a:lnTo>
                    <a:pt x="113" y="128"/>
                  </a:lnTo>
                  <a:lnTo>
                    <a:pt x="120" y="135"/>
                  </a:lnTo>
                  <a:lnTo>
                    <a:pt x="120" y="149"/>
                  </a:lnTo>
                  <a:lnTo>
                    <a:pt x="127" y="156"/>
                  </a:lnTo>
                  <a:lnTo>
                    <a:pt x="127" y="163"/>
                  </a:lnTo>
                  <a:lnTo>
                    <a:pt x="134" y="170"/>
                  </a:lnTo>
                  <a:lnTo>
                    <a:pt x="134" y="177"/>
                  </a:lnTo>
                  <a:lnTo>
                    <a:pt x="141" y="184"/>
                  </a:lnTo>
                  <a:lnTo>
                    <a:pt x="141" y="192"/>
                  </a:lnTo>
                  <a:lnTo>
                    <a:pt x="148" y="199"/>
                  </a:lnTo>
                  <a:lnTo>
                    <a:pt x="148" y="213"/>
                  </a:lnTo>
                  <a:lnTo>
                    <a:pt x="156" y="227"/>
                  </a:lnTo>
                  <a:lnTo>
                    <a:pt x="156" y="234"/>
                  </a:lnTo>
                  <a:lnTo>
                    <a:pt x="163" y="241"/>
                  </a:lnTo>
                  <a:lnTo>
                    <a:pt x="163" y="248"/>
                  </a:lnTo>
                  <a:lnTo>
                    <a:pt x="170" y="255"/>
                  </a:lnTo>
                  <a:lnTo>
                    <a:pt x="170" y="262"/>
                  </a:lnTo>
                  <a:lnTo>
                    <a:pt x="177" y="277"/>
                  </a:lnTo>
                  <a:lnTo>
                    <a:pt x="177" y="291"/>
                  </a:lnTo>
                  <a:lnTo>
                    <a:pt x="184" y="298"/>
                  </a:lnTo>
                  <a:lnTo>
                    <a:pt x="184" y="312"/>
                  </a:lnTo>
                  <a:lnTo>
                    <a:pt x="191" y="319"/>
                  </a:lnTo>
                  <a:lnTo>
                    <a:pt x="191" y="326"/>
                  </a:lnTo>
                  <a:lnTo>
                    <a:pt x="198" y="333"/>
                  </a:lnTo>
                  <a:lnTo>
                    <a:pt x="198" y="340"/>
                  </a:lnTo>
                  <a:lnTo>
                    <a:pt x="205" y="355"/>
                  </a:lnTo>
                  <a:lnTo>
                    <a:pt x="205" y="369"/>
                  </a:lnTo>
                  <a:lnTo>
                    <a:pt x="212" y="376"/>
                  </a:lnTo>
                  <a:lnTo>
                    <a:pt x="212" y="390"/>
                  </a:lnTo>
                  <a:lnTo>
                    <a:pt x="219" y="397"/>
                  </a:lnTo>
                  <a:lnTo>
                    <a:pt x="219" y="404"/>
                  </a:lnTo>
                  <a:lnTo>
                    <a:pt x="226" y="411"/>
                  </a:lnTo>
                  <a:lnTo>
                    <a:pt x="226" y="426"/>
                  </a:lnTo>
                  <a:lnTo>
                    <a:pt x="234" y="433"/>
                  </a:lnTo>
                  <a:lnTo>
                    <a:pt x="234" y="447"/>
                  </a:lnTo>
                  <a:lnTo>
                    <a:pt x="241" y="461"/>
                  </a:lnTo>
                  <a:lnTo>
                    <a:pt x="241" y="468"/>
                  </a:lnTo>
                  <a:lnTo>
                    <a:pt x="248" y="475"/>
                  </a:lnTo>
                  <a:lnTo>
                    <a:pt x="248" y="482"/>
                  </a:lnTo>
                  <a:lnTo>
                    <a:pt x="255" y="489"/>
                  </a:lnTo>
                  <a:lnTo>
                    <a:pt x="255" y="504"/>
                  </a:lnTo>
                  <a:lnTo>
                    <a:pt x="262" y="511"/>
                  </a:lnTo>
                  <a:lnTo>
                    <a:pt x="262" y="525"/>
                  </a:lnTo>
                  <a:lnTo>
                    <a:pt x="269" y="532"/>
                  </a:lnTo>
                  <a:lnTo>
                    <a:pt x="269" y="539"/>
                  </a:lnTo>
                  <a:lnTo>
                    <a:pt x="276" y="553"/>
                  </a:lnTo>
                  <a:lnTo>
                    <a:pt x="276" y="560"/>
                  </a:lnTo>
                  <a:lnTo>
                    <a:pt x="283" y="567"/>
                  </a:lnTo>
                  <a:lnTo>
                    <a:pt x="283" y="574"/>
                  </a:lnTo>
                  <a:lnTo>
                    <a:pt x="290" y="581"/>
                  </a:lnTo>
                  <a:lnTo>
                    <a:pt x="290" y="589"/>
                  </a:lnTo>
                  <a:lnTo>
                    <a:pt x="297" y="596"/>
                  </a:lnTo>
                  <a:lnTo>
                    <a:pt x="297" y="610"/>
                  </a:lnTo>
                  <a:lnTo>
                    <a:pt x="304" y="617"/>
                  </a:lnTo>
                  <a:lnTo>
                    <a:pt x="304" y="624"/>
                  </a:lnTo>
                  <a:lnTo>
                    <a:pt x="311" y="631"/>
                  </a:lnTo>
                  <a:lnTo>
                    <a:pt x="311" y="638"/>
                  </a:lnTo>
                  <a:lnTo>
                    <a:pt x="319" y="645"/>
                  </a:lnTo>
                  <a:lnTo>
                    <a:pt x="319" y="652"/>
                  </a:lnTo>
                  <a:lnTo>
                    <a:pt x="326" y="659"/>
                  </a:lnTo>
                  <a:lnTo>
                    <a:pt x="326" y="667"/>
                  </a:lnTo>
                  <a:lnTo>
                    <a:pt x="333" y="674"/>
                  </a:lnTo>
                  <a:lnTo>
                    <a:pt x="333" y="681"/>
                  </a:lnTo>
                  <a:lnTo>
                    <a:pt x="347" y="695"/>
                  </a:lnTo>
                  <a:lnTo>
                    <a:pt x="347" y="702"/>
                  </a:lnTo>
                  <a:lnTo>
                    <a:pt x="354" y="709"/>
                  </a:lnTo>
                  <a:lnTo>
                    <a:pt x="354" y="716"/>
                  </a:lnTo>
                  <a:lnTo>
                    <a:pt x="361" y="723"/>
                  </a:lnTo>
                  <a:lnTo>
                    <a:pt x="368" y="730"/>
                  </a:lnTo>
                  <a:lnTo>
                    <a:pt x="382" y="745"/>
                  </a:lnTo>
                  <a:lnTo>
                    <a:pt x="382" y="752"/>
                  </a:lnTo>
                  <a:lnTo>
                    <a:pt x="389" y="759"/>
                  </a:lnTo>
                  <a:lnTo>
                    <a:pt x="397" y="766"/>
                  </a:lnTo>
                  <a:lnTo>
                    <a:pt x="404" y="766"/>
                  </a:lnTo>
                  <a:lnTo>
                    <a:pt x="411" y="773"/>
                  </a:lnTo>
                  <a:lnTo>
                    <a:pt x="418" y="780"/>
                  </a:lnTo>
                  <a:lnTo>
                    <a:pt x="425" y="780"/>
                  </a:lnTo>
                  <a:lnTo>
                    <a:pt x="432" y="780"/>
                  </a:lnTo>
                  <a:lnTo>
                    <a:pt x="439" y="787"/>
                  </a:lnTo>
                  <a:lnTo>
                    <a:pt x="446" y="787"/>
                  </a:lnTo>
                  <a:lnTo>
                    <a:pt x="453" y="787"/>
                  </a:lnTo>
                  <a:lnTo>
                    <a:pt x="460" y="787"/>
                  </a:lnTo>
                  <a:lnTo>
                    <a:pt x="467" y="780"/>
                  </a:lnTo>
                  <a:lnTo>
                    <a:pt x="474" y="780"/>
                  </a:lnTo>
                  <a:lnTo>
                    <a:pt x="482" y="780"/>
                  </a:lnTo>
                  <a:lnTo>
                    <a:pt x="489" y="773"/>
                  </a:lnTo>
                  <a:lnTo>
                    <a:pt x="496" y="773"/>
                  </a:lnTo>
                  <a:lnTo>
                    <a:pt x="503" y="766"/>
                  </a:lnTo>
                  <a:lnTo>
                    <a:pt x="510" y="766"/>
                  </a:lnTo>
                  <a:lnTo>
                    <a:pt x="517" y="759"/>
                  </a:lnTo>
                  <a:lnTo>
                    <a:pt x="524" y="752"/>
                  </a:lnTo>
                  <a:lnTo>
                    <a:pt x="531" y="745"/>
                  </a:lnTo>
                  <a:lnTo>
                    <a:pt x="538" y="737"/>
                  </a:lnTo>
                  <a:lnTo>
                    <a:pt x="545" y="730"/>
                  </a:lnTo>
                  <a:lnTo>
                    <a:pt x="552" y="730"/>
                  </a:lnTo>
                  <a:lnTo>
                    <a:pt x="567" y="716"/>
                  </a:lnTo>
                  <a:lnTo>
                    <a:pt x="567" y="709"/>
                  </a:lnTo>
                  <a:lnTo>
                    <a:pt x="574" y="702"/>
                  </a:lnTo>
                  <a:lnTo>
                    <a:pt x="581" y="695"/>
                  </a:lnTo>
                  <a:lnTo>
                    <a:pt x="588" y="688"/>
                  </a:lnTo>
                  <a:lnTo>
                    <a:pt x="595" y="681"/>
                  </a:lnTo>
                  <a:lnTo>
                    <a:pt x="602" y="674"/>
                  </a:lnTo>
                  <a:lnTo>
                    <a:pt x="609" y="667"/>
                  </a:lnTo>
                  <a:lnTo>
                    <a:pt x="616" y="659"/>
                  </a:lnTo>
                  <a:lnTo>
                    <a:pt x="623" y="652"/>
                  </a:lnTo>
                  <a:lnTo>
                    <a:pt x="630" y="645"/>
                  </a:lnTo>
                  <a:lnTo>
                    <a:pt x="637" y="638"/>
                  </a:lnTo>
                  <a:lnTo>
                    <a:pt x="645" y="631"/>
                  </a:lnTo>
                  <a:lnTo>
                    <a:pt x="652" y="624"/>
                  </a:lnTo>
                </a:path>
              </a:pathLst>
            </a:custGeom>
            <a:noFill/>
            <a:ln w="28575" cmpd="sng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40"/>
            <p:cNvSpPr>
              <a:spLocks/>
            </p:cNvSpPr>
            <p:nvPr/>
          </p:nvSpPr>
          <p:spPr bwMode="auto">
            <a:xfrm>
              <a:off x="3585" y="3027"/>
              <a:ext cx="453" cy="142"/>
            </a:xfrm>
            <a:custGeom>
              <a:avLst/>
              <a:gdLst/>
              <a:ahLst/>
              <a:cxnLst>
                <a:cxn ang="0">
                  <a:pos x="7" y="57"/>
                </a:cxn>
                <a:cxn ang="0">
                  <a:pos x="21" y="43"/>
                </a:cxn>
                <a:cxn ang="0">
                  <a:pos x="35" y="36"/>
                </a:cxn>
                <a:cxn ang="0">
                  <a:pos x="49" y="21"/>
                </a:cxn>
                <a:cxn ang="0">
                  <a:pos x="63" y="14"/>
                </a:cxn>
                <a:cxn ang="0">
                  <a:pos x="78" y="7"/>
                </a:cxn>
                <a:cxn ang="0">
                  <a:pos x="92" y="7"/>
                </a:cxn>
                <a:cxn ang="0">
                  <a:pos x="106" y="0"/>
                </a:cxn>
                <a:cxn ang="0">
                  <a:pos x="120" y="0"/>
                </a:cxn>
                <a:cxn ang="0">
                  <a:pos x="134" y="0"/>
                </a:cxn>
                <a:cxn ang="0">
                  <a:pos x="148" y="0"/>
                </a:cxn>
                <a:cxn ang="0">
                  <a:pos x="163" y="7"/>
                </a:cxn>
                <a:cxn ang="0">
                  <a:pos x="177" y="14"/>
                </a:cxn>
                <a:cxn ang="0">
                  <a:pos x="191" y="14"/>
                </a:cxn>
                <a:cxn ang="0">
                  <a:pos x="205" y="29"/>
                </a:cxn>
                <a:cxn ang="0">
                  <a:pos x="219" y="36"/>
                </a:cxn>
                <a:cxn ang="0">
                  <a:pos x="233" y="43"/>
                </a:cxn>
                <a:cxn ang="0">
                  <a:pos x="248" y="50"/>
                </a:cxn>
                <a:cxn ang="0">
                  <a:pos x="262" y="64"/>
                </a:cxn>
                <a:cxn ang="0">
                  <a:pos x="276" y="71"/>
                </a:cxn>
                <a:cxn ang="0">
                  <a:pos x="290" y="85"/>
                </a:cxn>
                <a:cxn ang="0">
                  <a:pos x="304" y="92"/>
                </a:cxn>
                <a:cxn ang="0">
                  <a:pos x="319" y="99"/>
                </a:cxn>
                <a:cxn ang="0">
                  <a:pos x="333" y="107"/>
                </a:cxn>
                <a:cxn ang="0">
                  <a:pos x="347" y="121"/>
                </a:cxn>
                <a:cxn ang="0">
                  <a:pos x="361" y="121"/>
                </a:cxn>
                <a:cxn ang="0">
                  <a:pos x="375" y="128"/>
                </a:cxn>
                <a:cxn ang="0">
                  <a:pos x="389" y="135"/>
                </a:cxn>
                <a:cxn ang="0">
                  <a:pos x="404" y="142"/>
                </a:cxn>
                <a:cxn ang="0">
                  <a:pos x="418" y="142"/>
                </a:cxn>
                <a:cxn ang="0">
                  <a:pos x="432" y="142"/>
                </a:cxn>
                <a:cxn ang="0">
                  <a:pos x="446" y="142"/>
                </a:cxn>
              </a:cxnLst>
              <a:rect l="0" t="0" r="r" b="b"/>
              <a:pathLst>
                <a:path w="453" h="142">
                  <a:moveTo>
                    <a:pt x="0" y="64"/>
                  </a:moveTo>
                  <a:lnTo>
                    <a:pt x="7" y="57"/>
                  </a:lnTo>
                  <a:lnTo>
                    <a:pt x="14" y="50"/>
                  </a:lnTo>
                  <a:lnTo>
                    <a:pt x="21" y="43"/>
                  </a:lnTo>
                  <a:lnTo>
                    <a:pt x="28" y="36"/>
                  </a:lnTo>
                  <a:lnTo>
                    <a:pt x="35" y="36"/>
                  </a:lnTo>
                  <a:lnTo>
                    <a:pt x="42" y="29"/>
                  </a:lnTo>
                  <a:lnTo>
                    <a:pt x="49" y="21"/>
                  </a:lnTo>
                  <a:lnTo>
                    <a:pt x="56" y="21"/>
                  </a:lnTo>
                  <a:lnTo>
                    <a:pt x="63" y="14"/>
                  </a:lnTo>
                  <a:lnTo>
                    <a:pt x="71" y="14"/>
                  </a:lnTo>
                  <a:lnTo>
                    <a:pt x="78" y="7"/>
                  </a:lnTo>
                  <a:lnTo>
                    <a:pt x="85" y="7"/>
                  </a:lnTo>
                  <a:lnTo>
                    <a:pt x="92" y="7"/>
                  </a:lnTo>
                  <a:lnTo>
                    <a:pt x="99" y="0"/>
                  </a:lnTo>
                  <a:lnTo>
                    <a:pt x="106" y="0"/>
                  </a:lnTo>
                  <a:lnTo>
                    <a:pt x="113" y="0"/>
                  </a:lnTo>
                  <a:lnTo>
                    <a:pt x="120" y="0"/>
                  </a:lnTo>
                  <a:lnTo>
                    <a:pt x="127" y="0"/>
                  </a:lnTo>
                  <a:lnTo>
                    <a:pt x="134" y="0"/>
                  </a:lnTo>
                  <a:lnTo>
                    <a:pt x="141" y="0"/>
                  </a:lnTo>
                  <a:lnTo>
                    <a:pt x="148" y="0"/>
                  </a:lnTo>
                  <a:lnTo>
                    <a:pt x="156" y="7"/>
                  </a:lnTo>
                  <a:lnTo>
                    <a:pt x="163" y="7"/>
                  </a:lnTo>
                  <a:lnTo>
                    <a:pt x="170" y="7"/>
                  </a:lnTo>
                  <a:lnTo>
                    <a:pt x="177" y="14"/>
                  </a:lnTo>
                  <a:lnTo>
                    <a:pt x="184" y="14"/>
                  </a:lnTo>
                  <a:lnTo>
                    <a:pt x="191" y="14"/>
                  </a:lnTo>
                  <a:lnTo>
                    <a:pt x="198" y="21"/>
                  </a:lnTo>
                  <a:lnTo>
                    <a:pt x="205" y="29"/>
                  </a:lnTo>
                  <a:lnTo>
                    <a:pt x="212" y="29"/>
                  </a:lnTo>
                  <a:lnTo>
                    <a:pt x="219" y="36"/>
                  </a:lnTo>
                  <a:lnTo>
                    <a:pt x="226" y="36"/>
                  </a:lnTo>
                  <a:lnTo>
                    <a:pt x="233" y="43"/>
                  </a:lnTo>
                  <a:lnTo>
                    <a:pt x="241" y="50"/>
                  </a:lnTo>
                  <a:lnTo>
                    <a:pt x="248" y="50"/>
                  </a:lnTo>
                  <a:lnTo>
                    <a:pt x="255" y="57"/>
                  </a:lnTo>
                  <a:lnTo>
                    <a:pt x="262" y="64"/>
                  </a:lnTo>
                  <a:lnTo>
                    <a:pt x="269" y="64"/>
                  </a:lnTo>
                  <a:lnTo>
                    <a:pt x="276" y="71"/>
                  </a:lnTo>
                  <a:lnTo>
                    <a:pt x="283" y="78"/>
                  </a:lnTo>
                  <a:lnTo>
                    <a:pt x="290" y="85"/>
                  </a:lnTo>
                  <a:lnTo>
                    <a:pt x="297" y="85"/>
                  </a:lnTo>
                  <a:lnTo>
                    <a:pt x="304" y="92"/>
                  </a:lnTo>
                  <a:lnTo>
                    <a:pt x="311" y="92"/>
                  </a:lnTo>
                  <a:lnTo>
                    <a:pt x="319" y="99"/>
                  </a:lnTo>
                  <a:lnTo>
                    <a:pt x="326" y="107"/>
                  </a:lnTo>
                  <a:lnTo>
                    <a:pt x="333" y="107"/>
                  </a:lnTo>
                  <a:lnTo>
                    <a:pt x="340" y="114"/>
                  </a:lnTo>
                  <a:lnTo>
                    <a:pt x="347" y="121"/>
                  </a:lnTo>
                  <a:lnTo>
                    <a:pt x="354" y="121"/>
                  </a:lnTo>
                  <a:lnTo>
                    <a:pt x="361" y="121"/>
                  </a:lnTo>
                  <a:lnTo>
                    <a:pt x="368" y="128"/>
                  </a:lnTo>
                  <a:lnTo>
                    <a:pt x="375" y="128"/>
                  </a:lnTo>
                  <a:lnTo>
                    <a:pt x="382" y="135"/>
                  </a:lnTo>
                  <a:lnTo>
                    <a:pt x="389" y="135"/>
                  </a:lnTo>
                  <a:lnTo>
                    <a:pt x="396" y="135"/>
                  </a:lnTo>
                  <a:lnTo>
                    <a:pt x="404" y="142"/>
                  </a:lnTo>
                  <a:lnTo>
                    <a:pt x="411" y="142"/>
                  </a:lnTo>
                  <a:lnTo>
                    <a:pt x="418" y="142"/>
                  </a:lnTo>
                  <a:lnTo>
                    <a:pt x="425" y="142"/>
                  </a:lnTo>
                  <a:lnTo>
                    <a:pt x="432" y="142"/>
                  </a:lnTo>
                  <a:lnTo>
                    <a:pt x="439" y="142"/>
                  </a:lnTo>
                  <a:lnTo>
                    <a:pt x="446" y="142"/>
                  </a:lnTo>
                  <a:lnTo>
                    <a:pt x="453" y="142"/>
                  </a:lnTo>
                </a:path>
              </a:pathLst>
            </a:custGeom>
            <a:noFill/>
            <a:ln w="28575" cmpd="sng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52" name="Object 41"/>
          <p:cNvGraphicFramePr>
            <a:graphicFrameLocks noChangeAspect="1"/>
          </p:cNvGraphicFramePr>
          <p:nvPr>
            <p:extLst/>
          </p:nvPr>
        </p:nvGraphicFramePr>
        <p:xfrm>
          <a:off x="9440947" y="4192139"/>
          <a:ext cx="3349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" name="Equation" r:id="rId27" imgW="291960" imgH="469800" progId="Equation.DSMT4">
                  <p:embed/>
                </p:oleObj>
              </mc:Choice>
              <mc:Fallback>
                <p:oleObj name="Equation" r:id="rId27" imgW="2919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0947" y="4192139"/>
                        <a:ext cx="334963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461753" y="4739825"/>
            <a:ext cx="2873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tx2"/>
                </a:solidFill>
              </a:rPr>
              <a:t>Rectangular</a:t>
            </a:r>
            <a:r>
              <a:rPr kumimoji="1" lang="zh-CN" altLang="en-US" sz="2800" dirty="0">
                <a:solidFill>
                  <a:schemeClr val="tx2"/>
                </a:solidFill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</a:rPr>
              <a:t>Function</a:t>
            </a:r>
            <a:endParaRPr kumimoji="1"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23795" y="4998073"/>
            <a:ext cx="2823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tx2"/>
                </a:solidFill>
              </a:rPr>
              <a:t>Signature</a:t>
            </a:r>
            <a:r>
              <a:rPr kumimoji="1" lang="zh-CN" altLang="en-US" sz="2800" dirty="0">
                <a:solidFill>
                  <a:schemeClr val="tx2"/>
                </a:solidFill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</a:rPr>
              <a:t>Function</a:t>
            </a:r>
            <a:endParaRPr kumimoji="1"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40886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28867" y="1351424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Fourier Transform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MH_Title"/>
          <p:cNvSpPr/>
          <p:nvPr>
            <p:custDataLst>
              <p:tags r:id="rId2"/>
            </p:custDataLst>
          </p:nvPr>
        </p:nvSpPr>
        <p:spPr>
          <a:xfrm>
            <a:off x="2107810" y="2529467"/>
            <a:ext cx="5668707" cy="1470709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" fmla="*/ 0 w 3254309"/>
              <a:gd name="connsiteY0" fmla="*/ 2004 h 698726"/>
              <a:gd name="connsiteX1" fmla="*/ 206017 w 3254309"/>
              <a:gd name="connsiteY1" fmla="*/ 0 h 698726"/>
              <a:gd name="connsiteX2" fmla="*/ 3254309 w 3254309"/>
              <a:gd name="connsiteY2" fmla="*/ 2004 h 698726"/>
              <a:gd name="connsiteX3" fmla="*/ 3254309 w 3254309"/>
              <a:gd name="connsiteY3" fmla="*/ 698726 h 698726"/>
              <a:gd name="connsiteX4" fmla="*/ 0 w 3254309"/>
              <a:gd name="connsiteY4" fmla="*/ 698726 h 698726"/>
              <a:gd name="connsiteX5" fmla="*/ 0 w 3254309"/>
              <a:gd name="connsiteY5" fmla="*/ 2004 h 698726"/>
              <a:gd name="connsiteX0" fmla="*/ 11697 w 3266006"/>
              <a:gd name="connsiteY0" fmla="*/ 2004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6" fmla="*/ 11697 w 3266006"/>
              <a:gd name="connsiteY6" fmla="*/ 2004 h 698726"/>
              <a:gd name="connsiteX0" fmla="*/ 0 w 3266006"/>
              <a:gd name="connsiteY0" fmla="*/ 203200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5" fmla="*/ 309154 w 3266006"/>
              <a:gd name="connsiteY5" fmla="*/ 9144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0" fmla="*/ 206017 w 3254309"/>
              <a:gd name="connsiteY0" fmla="*/ 0 h 698726"/>
              <a:gd name="connsiteX1" fmla="*/ 3254309 w 3254309"/>
              <a:gd name="connsiteY1" fmla="*/ 2004 h 698726"/>
              <a:gd name="connsiteX2" fmla="*/ 3254309 w 3254309"/>
              <a:gd name="connsiteY2" fmla="*/ 698726 h 698726"/>
              <a:gd name="connsiteX3" fmla="*/ 0 w 3254309"/>
              <a:gd name="connsiteY3" fmla="*/ 698726 h 698726"/>
              <a:gd name="connsiteX4" fmla="*/ 209 w 3254309"/>
              <a:gd name="connsiteY4" fmla="*/ 203200 h 6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ea typeface="微软雅黑"/>
                <a:cs typeface="Times New Roman" panose="02020603050405020304" pitchFamily="18" charset="0"/>
                <a:sym typeface="Arial"/>
              </a:rPr>
              <a:t>Adjust the frequency domain</a:t>
            </a:r>
          </a:p>
        </p:txBody>
      </p:sp>
      <p:sp>
        <p:nvSpPr>
          <p:cNvPr id="9" name="MH_Others_1"/>
          <p:cNvSpPr/>
          <p:nvPr>
            <p:custDataLst>
              <p:tags r:id="rId3"/>
            </p:custDataLst>
          </p:nvPr>
        </p:nvSpPr>
        <p:spPr>
          <a:xfrm rot="8275313">
            <a:off x="2066427" y="2307764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MH_Others_2"/>
          <p:cNvSpPr/>
          <p:nvPr>
            <p:custDataLst>
              <p:tags r:id="rId4"/>
            </p:custDataLst>
          </p:nvPr>
        </p:nvSpPr>
        <p:spPr>
          <a:xfrm rot="5747767">
            <a:off x="2081455" y="2540140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1" name="MH_Title"/>
          <p:cNvSpPr/>
          <p:nvPr>
            <p:custDataLst>
              <p:tags r:id="rId5"/>
            </p:custDataLst>
          </p:nvPr>
        </p:nvSpPr>
        <p:spPr>
          <a:xfrm>
            <a:off x="4401951" y="4413158"/>
            <a:ext cx="5668707" cy="1475023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" fmla="*/ 0 w 3254309"/>
              <a:gd name="connsiteY0" fmla="*/ 2004 h 698726"/>
              <a:gd name="connsiteX1" fmla="*/ 206017 w 3254309"/>
              <a:gd name="connsiteY1" fmla="*/ 0 h 698726"/>
              <a:gd name="connsiteX2" fmla="*/ 3254309 w 3254309"/>
              <a:gd name="connsiteY2" fmla="*/ 2004 h 698726"/>
              <a:gd name="connsiteX3" fmla="*/ 3254309 w 3254309"/>
              <a:gd name="connsiteY3" fmla="*/ 698726 h 698726"/>
              <a:gd name="connsiteX4" fmla="*/ 0 w 3254309"/>
              <a:gd name="connsiteY4" fmla="*/ 698726 h 698726"/>
              <a:gd name="connsiteX5" fmla="*/ 0 w 3254309"/>
              <a:gd name="connsiteY5" fmla="*/ 2004 h 698726"/>
              <a:gd name="connsiteX0" fmla="*/ 11697 w 3266006"/>
              <a:gd name="connsiteY0" fmla="*/ 2004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6" fmla="*/ 11697 w 3266006"/>
              <a:gd name="connsiteY6" fmla="*/ 2004 h 698726"/>
              <a:gd name="connsiteX0" fmla="*/ 0 w 3266006"/>
              <a:gd name="connsiteY0" fmla="*/ 203200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5" fmla="*/ 309154 w 3266006"/>
              <a:gd name="connsiteY5" fmla="*/ 9144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0" fmla="*/ 206017 w 3254309"/>
              <a:gd name="connsiteY0" fmla="*/ 0 h 698726"/>
              <a:gd name="connsiteX1" fmla="*/ 3254309 w 3254309"/>
              <a:gd name="connsiteY1" fmla="*/ 2004 h 698726"/>
              <a:gd name="connsiteX2" fmla="*/ 3254309 w 3254309"/>
              <a:gd name="connsiteY2" fmla="*/ 698726 h 698726"/>
              <a:gd name="connsiteX3" fmla="*/ 0 w 3254309"/>
              <a:gd name="connsiteY3" fmla="*/ 698726 h 698726"/>
              <a:gd name="connsiteX4" fmla="*/ 209 w 3254309"/>
              <a:gd name="connsiteY4" fmla="*/ 203200 h 6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ea typeface="微软雅黑"/>
                <a:cs typeface="Times New Roman" panose="02020603050405020304" pitchFamily="18" charset="0"/>
                <a:sym typeface="Arial"/>
              </a:rPr>
              <a:t>Exchange the magnitude and phase</a:t>
            </a:r>
          </a:p>
        </p:txBody>
      </p:sp>
      <p:sp>
        <p:nvSpPr>
          <p:cNvPr id="12" name="MH_Others_1"/>
          <p:cNvSpPr/>
          <p:nvPr>
            <p:custDataLst>
              <p:tags r:id="rId6"/>
            </p:custDataLst>
          </p:nvPr>
        </p:nvSpPr>
        <p:spPr>
          <a:xfrm rot="8275313">
            <a:off x="4360568" y="4244145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3" name="MH_Others_2"/>
          <p:cNvSpPr/>
          <p:nvPr>
            <p:custDataLst>
              <p:tags r:id="rId7"/>
            </p:custDataLst>
          </p:nvPr>
        </p:nvSpPr>
        <p:spPr>
          <a:xfrm rot="5747767">
            <a:off x="4375596" y="4476521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0037007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675859" y="1313137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fly4.jpg</a:t>
            </a:r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Fourier Transform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3" y="2558344"/>
            <a:ext cx="2618567" cy="2618567"/>
          </a:xfrm>
          <a:prstGeom prst="rect">
            <a:avLst/>
          </a:prstGeom>
        </p:spPr>
      </p:pic>
      <p:sp>
        <p:nvSpPr>
          <p:cNvPr id="4" name="加号 3"/>
          <p:cNvSpPr/>
          <p:nvPr/>
        </p:nvSpPr>
        <p:spPr>
          <a:xfrm>
            <a:off x="4084055" y="3500696"/>
            <a:ext cx="602685" cy="62455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2959" y="5379984"/>
            <a:ext cx="108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Phase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65" y="2558342"/>
            <a:ext cx="2596769" cy="2582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65" y="2552430"/>
            <a:ext cx="2618567" cy="2618567"/>
          </a:xfrm>
          <a:prstGeom prst="rect">
            <a:avLst/>
          </a:prstGeom>
        </p:spPr>
      </p:pic>
      <p:sp>
        <p:nvSpPr>
          <p:cNvPr id="9" name="等于 8"/>
          <p:cNvSpPr/>
          <p:nvPr/>
        </p:nvSpPr>
        <p:spPr>
          <a:xfrm>
            <a:off x="7771483" y="3686365"/>
            <a:ext cx="539662" cy="4388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92" y="2562863"/>
            <a:ext cx="2608814" cy="26185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557" y="2544463"/>
            <a:ext cx="2618567" cy="261856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36711" y="5379983"/>
            <a:ext cx="163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Magnitude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924" y="2574068"/>
            <a:ext cx="2618567" cy="26185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80" y="2567382"/>
            <a:ext cx="2618567" cy="26185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26" y="2574067"/>
            <a:ext cx="2618568" cy="261856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33" y="2562862"/>
            <a:ext cx="2618567" cy="261856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16" y="2596525"/>
            <a:ext cx="2618567" cy="261856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73" y="2585151"/>
            <a:ext cx="2618567" cy="26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64021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675859" y="1313137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Fourier Transform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16591" y="1927274"/>
            <a:ext cx="7877907" cy="759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49218" y="5338337"/>
                <a:ext cx="614301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smtClean="0">
                          <a:solidFill>
                            <a:schemeClr val="tx2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 </m:t>
                      </m:r>
                      <m:r>
                        <a:rPr lang="en-US" altLang="zh-CN" sz="2800" smtClean="0">
                          <a:solidFill>
                            <a:schemeClr val="tx2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𝑟</m:t>
                      </m:r>
                      <m:r>
                        <a:rPr lang="en-US" altLang="zh-CN" sz="2800" smtClean="0">
                          <a:solidFill>
                            <a:schemeClr val="tx2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=</m:t>
                      </m:r>
                      <m:r>
                        <a:rPr lang="en-US" altLang="zh-CN" sz="2800" smtClean="0">
                          <a:solidFill>
                            <a:schemeClr val="tx2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𝐴</m:t>
                      </m:r>
                      <m:r>
                        <a:rPr lang="en-US" altLang="zh-CN" sz="2800" smtClean="0">
                          <a:solidFill>
                            <a:schemeClr val="tx2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∙</m:t>
                      </m:r>
                      <m:r>
                        <a:rPr lang="en-US" altLang="zh-CN" sz="2800" smtClean="0">
                          <a:solidFill>
                            <a:schemeClr val="tx2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𝜃</m:t>
                      </m:r>
                      <m:r>
                        <a:rPr lang="en-US" altLang="zh-CN" sz="2800" smtClean="0">
                          <a:solidFill>
                            <a:schemeClr val="tx2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+</m:t>
                      </m:r>
                      <m:r>
                        <a:rPr lang="en-US" altLang="zh-CN" sz="2800" smtClean="0">
                          <a:solidFill>
                            <a:schemeClr val="tx2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𝑓</m:t>
                      </m:r>
                      <m:d>
                        <m:dPr>
                          <m:ctrlPr>
                            <a:rPr lang="zh-CN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Ayuthaya" charset="-34"/>
                              <a:cs typeface="Ayuthaya" charset="-34"/>
                            </a:rPr>
                          </m:ctrlPr>
                        </m:dPr>
                        <m:e>
                          <m:r>
                            <a:rPr lang="en-US" altLang="zh-CN" sz="2800">
                              <a:solidFill>
                                <a:schemeClr val="tx2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𝜃</m:t>
                          </m:r>
                        </m:e>
                      </m:d>
                      <m:r>
                        <a:rPr lang="en-US" altLang="zh-CN" sz="2800">
                          <a:solidFill>
                            <a:schemeClr val="tx2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∙</m:t>
                      </m:r>
                      <m:r>
                        <a:rPr lang="en-US" altLang="zh-CN" sz="2800">
                          <a:solidFill>
                            <a:schemeClr val="tx2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𝐵</m:t>
                      </m:r>
                      <m:r>
                        <a:rPr lang="en-US" altLang="zh-CN" sz="2800">
                          <a:solidFill>
                            <a:schemeClr val="tx2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∙</m:t>
                      </m:r>
                      <m:func>
                        <m:funcPr>
                          <m:ctrlPr>
                            <a:rPr lang="zh-CN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Ayuthaya" charset="-34"/>
                              <a:cs typeface="Ayuthaya" charset="-34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2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Ayuthaya" charset="-34"/>
                                  <a:cs typeface="Ayuthaya" charset="-34"/>
                                </a:rPr>
                              </m:ctrlPr>
                            </m:dPr>
                            <m:e>
                              <m:r>
                                <a:rPr lang="en-US" altLang="zh-CN" sz="280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2</m:t>
                              </m:r>
                              <m:r>
                                <a:rPr lang="en-US" altLang="zh-CN" sz="280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𝜋</m:t>
                              </m:r>
                              <m:r>
                                <a:rPr lang="en-US" altLang="zh-CN" sz="280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𝑟</m:t>
                              </m:r>
                              <m:r>
                                <a:rPr lang="en-US" altLang="zh-CN" sz="280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𝜃</m:t>
                              </m:r>
                              <m:r>
                                <a:rPr lang="en-US" altLang="zh-CN" sz="280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/</m:t>
                              </m:r>
                              <m:r>
                                <a:rPr lang="en-US" altLang="zh-CN" sz="280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18" y="5338337"/>
                <a:ext cx="614301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10" y="1892833"/>
            <a:ext cx="2608324" cy="2608324"/>
          </a:xfrm>
          <a:prstGeom prst="rect">
            <a:avLst/>
          </a:prstGeom>
        </p:spPr>
      </p:pic>
      <p:sp>
        <p:nvSpPr>
          <p:cNvPr id="6" name="加号 5"/>
          <p:cNvSpPr/>
          <p:nvPr/>
        </p:nvSpPr>
        <p:spPr>
          <a:xfrm>
            <a:off x="3125312" y="4584499"/>
            <a:ext cx="590843" cy="58154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等于 6"/>
          <p:cNvSpPr/>
          <p:nvPr/>
        </p:nvSpPr>
        <p:spPr>
          <a:xfrm>
            <a:off x="5920374" y="3363385"/>
            <a:ext cx="633046" cy="52050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87" y="1857092"/>
            <a:ext cx="3491776" cy="34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27537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675859" y="1313137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Fourier Transform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加号 3"/>
          <p:cNvSpPr/>
          <p:nvPr/>
        </p:nvSpPr>
        <p:spPr>
          <a:xfrm>
            <a:off x="4084055" y="3500696"/>
            <a:ext cx="602685" cy="62455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2959" y="5379984"/>
            <a:ext cx="152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2"/>
                </a:solidFill>
              </a:rPr>
              <a:t>Phase</a:t>
            </a:r>
            <a:endParaRPr kumimoji="1"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9" name="等于 8"/>
          <p:cNvSpPr/>
          <p:nvPr/>
        </p:nvSpPr>
        <p:spPr>
          <a:xfrm>
            <a:off x="7771483" y="3686365"/>
            <a:ext cx="539662" cy="4388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36711" y="5379983"/>
            <a:ext cx="243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2"/>
                </a:solidFill>
              </a:rPr>
              <a:t>Magnitude</a:t>
            </a:r>
            <a:endParaRPr kumimoji="1"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37" y="2386000"/>
            <a:ext cx="2853948" cy="28539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9" y="2414765"/>
            <a:ext cx="2853948" cy="285394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565" y="2386000"/>
            <a:ext cx="2825184" cy="28251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27" y="2369773"/>
            <a:ext cx="2825184" cy="28251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0" y="2439780"/>
            <a:ext cx="2828934" cy="28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13252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675859" y="1313137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Fourier Transform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47" y="1372348"/>
            <a:ext cx="2342271" cy="2342271"/>
          </a:xfrm>
          <a:prstGeom prst="rect">
            <a:avLst/>
          </a:prstGeom>
        </p:spPr>
      </p:pic>
      <p:grpSp>
        <p:nvGrpSpPr>
          <p:cNvPr id="9" name="Group 48"/>
          <p:cNvGrpSpPr>
            <a:grpSpLocks/>
          </p:cNvGrpSpPr>
          <p:nvPr/>
        </p:nvGrpSpPr>
        <p:grpSpPr bwMode="auto">
          <a:xfrm>
            <a:off x="1057655" y="3992954"/>
            <a:ext cx="5662613" cy="2041525"/>
            <a:chOff x="1194" y="1101"/>
            <a:chExt cx="3567" cy="1286"/>
          </a:xfrm>
        </p:grpSpPr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1284" y="2013"/>
              <a:ext cx="334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2953" y="1101"/>
              <a:ext cx="0" cy="1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2761" y="1389"/>
              <a:ext cx="38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3145" y="1389"/>
              <a:ext cx="0" cy="62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2761" y="1389"/>
              <a:ext cx="0" cy="62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>
              <a:off x="3817" y="1389"/>
              <a:ext cx="0" cy="62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>
              <a:off x="3817" y="1389"/>
              <a:ext cx="38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4201" y="1389"/>
              <a:ext cx="0" cy="62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2089" y="1389"/>
              <a:ext cx="0" cy="62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>
              <a:off x="1705" y="1389"/>
              <a:ext cx="38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1705" y="1389"/>
              <a:ext cx="0" cy="62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5" name="Object 17"/>
            <p:cNvGraphicFramePr>
              <a:graphicFrameLocks noChangeAspect="1"/>
            </p:cNvGraphicFramePr>
            <p:nvPr/>
          </p:nvGraphicFramePr>
          <p:xfrm>
            <a:off x="4297" y="1696"/>
            <a:ext cx="435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" name="Equation" r:id="rId8" imgW="177480" imgH="75960" progId="Equation.3">
                    <p:embed/>
                  </p:oleObj>
                </mc:Choice>
                <mc:Fallback>
                  <p:oleObj name="Equation" r:id="rId8" imgW="177480" imgH="75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7" y="1696"/>
                          <a:ext cx="435" cy="1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9"/>
            <p:cNvGraphicFramePr>
              <a:graphicFrameLocks noChangeAspect="1"/>
            </p:cNvGraphicFramePr>
            <p:nvPr/>
          </p:nvGraphicFramePr>
          <p:xfrm>
            <a:off x="4641" y="2024"/>
            <a:ext cx="120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" name="Equation" r:id="rId10" imgW="88560" imgH="152280" progId="Equation.3">
                    <p:embed/>
                  </p:oleObj>
                </mc:Choice>
                <mc:Fallback>
                  <p:oleObj name="Equation" r:id="rId10" imgW="8856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1" y="2024"/>
                          <a:ext cx="120" cy="2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0"/>
            <p:cNvGraphicFramePr>
              <a:graphicFrameLocks noChangeAspect="1"/>
            </p:cNvGraphicFramePr>
            <p:nvPr/>
          </p:nvGraphicFramePr>
          <p:xfrm>
            <a:off x="3001" y="1107"/>
            <a:ext cx="325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" name="Equation" r:id="rId12" imgW="304560" imgH="203040" progId="Equation.3">
                    <p:embed/>
                  </p:oleObj>
                </mc:Choice>
                <mc:Fallback>
                  <p:oleObj name="Equation" r:id="rId12" imgW="3045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1" y="1107"/>
                          <a:ext cx="325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1"/>
            <p:cNvGraphicFramePr>
              <a:graphicFrameLocks noChangeAspect="1"/>
            </p:cNvGraphicFramePr>
            <p:nvPr/>
          </p:nvGraphicFramePr>
          <p:xfrm>
            <a:off x="3089" y="1965"/>
            <a:ext cx="199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8" name="Equation" r:id="rId14" imgW="152280" imgH="393480" progId="Equation.3">
                    <p:embed/>
                  </p:oleObj>
                </mc:Choice>
                <mc:Fallback>
                  <p:oleObj name="Equation" r:id="rId14" imgW="1522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9" y="1965"/>
                          <a:ext cx="199" cy="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2"/>
            <p:cNvGraphicFramePr>
              <a:graphicFrameLocks noChangeAspect="1"/>
            </p:cNvGraphicFramePr>
            <p:nvPr/>
          </p:nvGraphicFramePr>
          <p:xfrm>
            <a:off x="2569" y="1965"/>
            <a:ext cx="332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9" name="Equation" r:id="rId16" imgW="253800" imgH="393480" progId="Equation.3">
                    <p:embed/>
                  </p:oleObj>
                </mc:Choice>
                <mc:Fallback>
                  <p:oleObj name="Equation" r:id="rId16" imgW="2538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9" y="1965"/>
                          <a:ext cx="332" cy="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3"/>
            <p:cNvGraphicFramePr>
              <a:graphicFrameLocks noChangeAspect="1"/>
            </p:cNvGraphicFramePr>
            <p:nvPr/>
          </p:nvGraphicFramePr>
          <p:xfrm>
            <a:off x="3385" y="2013"/>
            <a:ext cx="210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0" name="Equation" r:id="rId18" imgW="190440" imgH="393480" progId="Equation.3">
                    <p:embed/>
                  </p:oleObj>
                </mc:Choice>
                <mc:Fallback>
                  <p:oleObj name="Equation" r:id="rId18" imgW="19044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5" y="2013"/>
                          <a:ext cx="210" cy="3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Line 24"/>
            <p:cNvSpPr>
              <a:spLocks noChangeShapeType="1"/>
            </p:cNvSpPr>
            <p:nvPr/>
          </p:nvSpPr>
          <p:spPr bwMode="auto">
            <a:xfrm>
              <a:off x="3481" y="196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25"/>
            <p:cNvSpPr>
              <a:spLocks noChangeShapeType="1"/>
            </p:cNvSpPr>
            <p:nvPr/>
          </p:nvSpPr>
          <p:spPr bwMode="auto">
            <a:xfrm>
              <a:off x="2425" y="196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3" name="Object 26"/>
            <p:cNvGraphicFramePr>
              <a:graphicFrameLocks noChangeAspect="1"/>
            </p:cNvGraphicFramePr>
            <p:nvPr/>
          </p:nvGraphicFramePr>
          <p:xfrm>
            <a:off x="2185" y="2013"/>
            <a:ext cx="322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" name="Equation" r:id="rId20" imgW="291960" imgH="393480" progId="Equation.3">
                    <p:embed/>
                  </p:oleObj>
                </mc:Choice>
                <mc:Fallback>
                  <p:oleObj name="Equation" r:id="rId20" imgW="29196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5" y="2013"/>
                          <a:ext cx="322" cy="3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27"/>
            <p:cNvGraphicFramePr>
              <a:graphicFrameLocks noChangeAspect="1"/>
            </p:cNvGraphicFramePr>
            <p:nvPr/>
          </p:nvGraphicFramePr>
          <p:xfrm>
            <a:off x="3913" y="2013"/>
            <a:ext cx="169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2" name="Equation" r:id="rId22" imgW="152280" imgH="215640" progId="Equation.3">
                    <p:embed/>
                  </p:oleObj>
                </mc:Choice>
                <mc:Fallback>
                  <p:oleObj name="Equation" r:id="rId22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3" y="2013"/>
                          <a:ext cx="169" cy="2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Line 28"/>
            <p:cNvSpPr>
              <a:spLocks noChangeShapeType="1"/>
            </p:cNvSpPr>
            <p:nvPr/>
          </p:nvSpPr>
          <p:spPr bwMode="auto">
            <a:xfrm>
              <a:off x="4009" y="196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29"/>
            <p:cNvSpPr>
              <a:spLocks noChangeShapeType="1"/>
            </p:cNvSpPr>
            <p:nvPr/>
          </p:nvSpPr>
          <p:spPr bwMode="auto">
            <a:xfrm>
              <a:off x="1897" y="196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7" name="Object 30"/>
            <p:cNvGraphicFramePr>
              <a:graphicFrameLocks noChangeAspect="1"/>
            </p:cNvGraphicFramePr>
            <p:nvPr/>
          </p:nvGraphicFramePr>
          <p:xfrm>
            <a:off x="1701" y="2013"/>
            <a:ext cx="272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3" name="Equation" r:id="rId24" imgW="253800" imgH="215640" progId="Equation.3">
                    <p:embed/>
                  </p:oleObj>
                </mc:Choice>
                <mc:Fallback>
                  <p:oleObj name="Equation" r:id="rId24" imgW="25380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2013"/>
                          <a:ext cx="272" cy="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1"/>
            <p:cNvGraphicFramePr>
              <a:graphicFrameLocks noChangeAspect="1"/>
            </p:cNvGraphicFramePr>
            <p:nvPr/>
          </p:nvGraphicFramePr>
          <p:xfrm>
            <a:off x="2761" y="1149"/>
            <a:ext cx="186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" name="Equation" r:id="rId26" imgW="152280" imgH="164880" progId="Equation.3">
                    <p:embed/>
                  </p:oleObj>
                </mc:Choice>
                <mc:Fallback>
                  <p:oleObj name="Equation" r:id="rId26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1" y="1149"/>
                          <a:ext cx="186" cy="2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46"/>
            <p:cNvGraphicFramePr>
              <a:graphicFrameLocks noChangeAspect="1"/>
            </p:cNvGraphicFramePr>
            <p:nvPr/>
          </p:nvGraphicFramePr>
          <p:xfrm>
            <a:off x="1194" y="1694"/>
            <a:ext cx="435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5" name="Equation" r:id="rId28" imgW="177480" imgH="75960" progId="Equation.3">
                    <p:embed/>
                  </p:oleObj>
                </mc:Choice>
                <mc:Fallback>
                  <p:oleObj name="Equation" r:id="rId28" imgW="177480" imgH="75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4" y="1694"/>
                          <a:ext cx="435" cy="1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MH_Other_3">
            <a:extLst>
              <a:ext uri="{FF2B5EF4-FFF2-40B4-BE49-F238E27FC236}">
                <a16:creationId xmlns:a16="http://schemas.microsoft.com/office/drawing/2014/main" id="{5F316AD0-361E-4556-B67A-0D5EB4BE82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64208" y="2260811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18" y="1372348"/>
            <a:ext cx="2343445" cy="2343445"/>
          </a:xfrm>
          <a:prstGeom prst="rect">
            <a:avLst/>
          </a:prstGeom>
        </p:spPr>
      </p:pic>
      <p:sp>
        <p:nvSpPr>
          <p:cNvPr id="41" name="MH_Other_3">
            <a:extLst>
              <a:ext uri="{FF2B5EF4-FFF2-40B4-BE49-F238E27FC236}">
                <a16:creationId xmlns:a16="http://schemas.microsoft.com/office/drawing/2014/main" id="{5F316AD0-361E-4556-B67A-0D5EB4BE829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961568" y="4934342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42" name="Group 244"/>
          <p:cNvGrpSpPr>
            <a:grpSpLocks/>
          </p:cNvGrpSpPr>
          <p:nvPr/>
        </p:nvGrpSpPr>
        <p:grpSpPr bwMode="auto">
          <a:xfrm>
            <a:off x="7706242" y="4073308"/>
            <a:ext cx="3558795" cy="1961171"/>
            <a:chOff x="2285" y="2528"/>
            <a:chExt cx="3438" cy="1645"/>
          </a:xfrm>
        </p:grpSpPr>
        <p:sp>
          <p:nvSpPr>
            <p:cNvPr id="43" name="Line 52"/>
            <p:cNvSpPr>
              <a:spLocks noChangeShapeType="1"/>
            </p:cNvSpPr>
            <p:nvPr/>
          </p:nvSpPr>
          <p:spPr bwMode="auto">
            <a:xfrm flipH="1" flipV="1">
              <a:off x="3927" y="2557"/>
              <a:ext cx="0" cy="158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44" name="Group 5"/>
            <p:cNvGrpSpPr>
              <a:grpSpLocks/>
            </p:cNvGrpSpPr>
            <p:nvPr/>
          </p:nvGrpSpPr>
          <p:grpSpPr bwMode="auto">
            <a:xfrm>
              <a:off x="2384" y="2851"/>
              <a:ext cx="3087" cy="1152"/>
              <a:chOff x="743" y="2022"/>
              <a:chExt cx="3087" cy="1152"/>
            </a:xfrm>
          </p:grpSpPr>
          <p:sp>
            <p:nvSpPr>
              <p:cNvPr id="93" name="Freeform 6"/>
              <p:cNvSpPr>
                <a:spLocks/>
              </p:cNvSpPr>
              <p:nvPr/>
            </p:nvSpPr>
            <p:spPr bwMode="auto">
              <a:xfrm>
                <a:off x="743" y="2756"/>
                <a:ext cx="987" cy="418"/>
              </a:xfrm>
              <a:custGeom>
                <a:avLst/>
                <a:gdLst/>
                <a:ahLst/>
                <a:cxnLst>
                  <a:cxn ang="0">
                    <a:pos x="16" y="126"/>
                  </a:cxn>
                  <a:cxn ang="0">
                    <a:pos x="40" y="134"/>
                  </a:cxn>
                  <a:cxn ang="0">
                    <a:pos x="63" y="150"/>
                  </a:cxn>
                  <a:cxn ang="0">
                    <a:pos x="87" y="157"/>
                  </a:cxn>
                  <a:cxn ang="0">
                    <a:pos x="111" y="173"/>
                  </a:cxn>
                  <a:cxn ang="0">
                    <a:pos x="134" y="189"/>
                  </a:cxn>
                  <a:cxn ang="0">
                    <a:pos x="158" y="205"/>
                  </a:cxn>
                  <a:cxn ang="0">
                    <a:pos x="182" y="221"/>
                  </a:cxn>
                  <a:cxn ang="0">
                    <a:pos x="205" y="236"/>
                  </a:cxn>
                  <a:cxn ang="0">
                    <a:pos x="229" y="260"/>
                  </a:cxn>
                  <a:cxn ang="0">
                    <a:pos x="253" y="276"/>
                  </a:cxn>
                  <a:cxn ang="0">
                    <a:pos x="276" y="292"/>
                  </a:cxn>
                  <a:cxn ang="0">
                    <a:pos x="300" y="307"/>
                  </a:cxn>
                  <a:cxn ang="0">
                    <a:pos x="324" y="323"/>
                  </a:cxn>
                  <a:cxn ang="0">
                    <a:pos x="347" y="339"/>
                  </a:cxn>
                  <a:cxn ang="0">
                    <a:pos x="371" y="355"/>
                  </a:cxn>
                  <a:cxn ang="0">
                    <a:pos x="395" y="370"/>
                  </a:cxn>
                  <a:cxn ang="0">
                    <a:pos x="419" y="378"/>
                  </a:cxn>
                  <a:cxn ang="0">
                    <a:pos x="442" y="394"/>
                  </a:cxn>
                  <a:cxn ang="0">
                    <a:pos x="466" y="402"/>
                  </a:cxn>
                  <a:cxn ang="0">
                    <a:pos x="490" y="410"/>
                  </a:cxn>
                  <a:cxn ang="0">
                    <a:pos x="513" y="418"/>
                  </a:cxn>
                  <a:cxn ang="0">
                    <a:pos x="537" y="418"/>
                  </a:cxn>
                  <a:cxn ang="0">
                    <a:pos x="561" y="418"/>
                  </a:cxn>
                  <a:cxn ang="0">
                    <a:pos x="584" y="418"/>
                  </a:cxn>
                  <a:cxn ang="0">
                    <a:pos x="608" y="418"/>
                  </a:cxn>
                  <a:cxn ang="0">
                    <a:pos x="632" y="410"/>
                  </a:cxn>
                  <a:cxn ang="0">
                    <a:pos x="655" y="402"/>
                  </a:cxn>
                  <a:cxn ang="0">
                    <a:pos x="679" y="386"/>
                  </a:cxn>
                  <a:cxn ang="0">
                    <a:pos x="703" y="370"/>
                  </a:cxn>
                  <a:cxn ang="0">
                    <a:pos x="726" y="355"/>
                  </a:cxn>
                  <a:cxn ang="0">
                    <a:pos x="750" y="339"/>
                  </a:cxn>
                  <a:cxn ang="0">
                    <a:pos x="774" y="315"/>
                  </a:cxn>
                  <a:cxn ang="0">
                    <a:pos x="790" y="292"/>
                  </a:cxn>
                  <a:cxn ang="0">
                    <a:pos x="813" y="268"/>
                  </a:cxn>
                  <a:cxn ang="0">
                    <a:pos x="845" y="236"/>
                  </a:cxn>
                  <a:cxn ang="0">
                    <a:pos x="861" y="205"/>
                  </a:cxn>
                  <a:cxn ang="0">
                    <a:pos x="884" y="173"/>
                  </a:cxn>
                  <a:cxn ang="0">
                    <a:pos x="916" y="134"/>
                  </a:cxn>
                  <a:cxn ang="0">
                    <a:pos x="932" y="94"/>
                  </a:cxn>
                  <a:cxn ang="0">
                    <a:pos x="955" y="55"/>
                  </a:cxn>
                  <a:cxn ang="0">
                    <a:pos x="971" y="31"/>
                  </a:cxn>
                </a:cxnLst>
                <a:rect l="0" t="0" r="r" b="b"/>
                <a:pathLst>
                  <a:path w="987" h="418">
                    <a:moveTo>
                      <a:pt x="0" y="118"/>
                    </a:moveTo>
                    <a:lnTo>
                      <a:pt x="8" y="126"/>
                    </a:lnTo>
                    <a:lnTo>
                      <a:pt x="16" y="126"/>
                    </a:lnTo>
                    <a:lnTo>
                      <a:pt x="24" y="126"/>
                    </a:lnTo>
                    <a:lnTo>
                      <a:pt x="32" y="134"/>
                    </a:lnTo>
                    <a:lnTo>
                      <a:pt x="40" y="134"/>
                    </a:lnTo>
                    <a:lnTo>
                      <a:pt x="47" y="142"/>
                    </a:lnTo>
                    <a:lnTo>
                      <a:pt x="55" y="142"/>
                    </a:lnTo>
                    <a:lnTo>
                      <a:pt x="63" y="150"/>
                    </a:lnTo>
                    <a:lnTo>
                      <a:pt x="71" y="150"/>
                    </a:lnTo>
                    <a:lnTo>
                      <a:pt x="79" y="157"/>
                    </a:lnTo>
                    <a:lnTo>
                      <a:pt x="87" y="157"/>
                    </a:lnTo>
                    <a:lnTo>
                      <a:pt x="95" y="165"/>
                    </a:lnTo>
                    <a:lnTo>
                      <a:pt x="103" y="173"/>
                    </a:lnTo>
                    <a:lnTo>
                      <a:pt x="111" y="173"/>
                    </a:lnTo>
                    <a:lnTo>
                      <a:pt x="119" y="181"/>
                    </a:lnTo>
                    <a:lnTo>
                      <a:pt x="126" y="189"/>
                    </a:lnTo>
                    <a:lnTo>
                      <a:pt x="134" y="189"/>
                    </a:lnTo>
                    <a:lnTo>
                      <a:pt x="142" y="197"/>
                    </a:lnTo>
                    <a:lnTo>
                      <a:pt x="150" y="197"/>
                    </a:lnTo>
                    <a:lnTo>
                      <a:pt x="158" y="205"/>
                    </a:lnTo>
                    <a:lnTo>
                      <a:pt x="166" y="213"/>
                    </a:lnTo>
                    <a:lnTo>
                      <a:pt x="174" y="213"/>
                    </a:lnTo>
                    <a:lnTo>
                      <a:pt x="182" y="221"/>
                    </a:lnTo>
                    <a:lnTo>
                      <a:pt x="190" y="228"/>
                    </a:lnTo>
                    <a:lnTo>
                      <a:pt x="197" y="236"/>
                    </a:lnTo>
                    <a:lnTo>
                      <a:pt x="205" y="236"/>
                    </a:lnTo>
                    <a:lnTo>
                      <a:pt x="213" y="244"/>
                    </a:lnTo>
                    <a:lnTo>
                      <a:pt x="221" y="252"/>
                    </a:lnTo>
                    <a:lnTo>
                      <a:pt x="229" y="260"/>
                    </a:lnTo>
                    <a:lnTo>
                      <a:pt x="237" y="260"/>
                    </a:lnTo>
                    <a:lnTo>
                      <a:pt x="245" y="268"/>
                    </a:lnTo>
                    <a:lnTo>
                      <a:pt x="253" y="276"/>
                    </a:lnTo>
                    <a:lnTo>
                      <a:pt x="261" y="276"/>
                    </a:lnTo>
                    <a:lnTo>
                      <a:pt x="269" y="284"/>
                    </a:lnTo>
                    <a:lnTo>
                      <a:pt x="276" y="292"/>
                    </a:lnTo>
                    <a:lnTo>
                      <a:pt x="284" y="299"/>
                    </a:lnTo>
                    <a:lnTo>
                      <a:pt x="292" y="299"/>
                    </a:lnTo>
                    <a:lnTo>
                      <a:pt x="300" y="307"/>
                    </a:lnTo>
                    <a:lnTo>
                      <a:pt x="308" y="315"/>
                    </a:lnTo>
                    <a:lnTo>
                      <a:pt x="316" y="315"/>
                    </a:lnTo>
                    <a:lnTo>
                      <a:pt x="324" y="323"/>
                    </a:lnTo>
                    <a:lnTo>
                      <a:pt x="332" y="331"/>
                    </a:lnTo>
                    <a:lnTo>
                      <a:pt x="340" y="339"/>
                    </a:lnTo>
                    <a:lnTo>
                      <a:pt x="347" y="339"/>
                    </a:lnTo>
                    <a:lnTo>
                      <a:pt x="355" y="347"/>
                    </a:lnTo>
                    <a:lnTo>
                      <a:pt x="363" y="355"/>
                    </a:lnTo>
                    <a:lnTo>
                      <a:pt x="371" y="355"/>
                    </a:lnTo>
                    <a:lnTo>
                      <a:pt x="379" y="363"/>
                    </a:lnTo>
                    <a:lnTo>
                      <a:pt x="387" y="363"/>
                    </a:lnTo>
                    <a:lnTo>
                      <a:pt x="395" y="370"/>
                    </a:lnTo>
                    <a:lnTo>
                      <a:pt x="403" y="370"/>
                    </a:lnTo>
                    <a:lnTo>
                      <a:pt x="411" y="378"/>
                    </a:lnTo>
                    <a:lnTo>
                      <a:pt x="419" y="378"/>
                    </a:lnTo>
                    <a:lnTo>
                      <a:pt x="426" y="386"/>
                    </a:lnTo>
                    <a:lnTo>
                      <a:pt x="434" y="386"/>
                    </a:lnTo>
                    <a:lnTo>
                      <a:pt x="442" y="394"/>
                    </a:lnTo>
                    <a:lnTo>
                      <a:pt x="450" y="394"/>
                    </a:lnTo>
                    <a:lnTo>
                      <a:pt x="458" y="402"/>
                    </a:lnTo>
                    <a:lnTo>
                      <a:pt x="466" y="402"/>
                    </a:lnTo>
                    <a:lnTo>
                      <a:pt x="474" y="402"/>
                    </a:lnTo>
                    <a:lnTo>
                      <a:pt x="482" y="410"/>
                    </a:lnTo>
                    <a:lnTo>
                      <a:pt x="490" y="410"/>
                    </a:lnTo>
                    <a:lnTo>
                      <a:pt x="497" y="410"/>
                    </a:lnTo>
                    <a:lnTo>
                      <a:pt x="505" y="418"/>
                    </a:lnTo>
                    <a:lnTo>
                      <a:pt x="513" y="418"/>
                    </a:lnTo>
                    <a:lnTo>
                      <a:pt x="521" y="418"/>
                    </a:lnTo>
                    <a:lnTo>
                      <a:pt x="529" y="418"/>
                    </a:lnTo>
                    <a:lnTo>
                      <a:pt x="537" y="418"/>
                    </a:lnTo>
                    <a:lnTo>
                      <a:pt x="545" y="418"/>
                    </a:lnTo>
                    <a:lnTo>
                      <a:pt x="553" y="418"/>
                    </a:lnTo>
                    <a:lnTo>
                      <a:pt x="561" y="418"/>
                    </a:lnTo>
                    <a:lnTo>
                      <a:pt x="569" y="418"/>
                    </a:lnTo>
                    <a:lnTo>
                      <a:pt x="576" y="418"/>
                    </a:lnTo>
                    <a:lnTo>
                      <a:pt x="584" y="418"/>
                    </a:lnTo>
                    <a:lnTo>
                      <a:pt x="592" y="418"/>
                    </a:lnTo>
                    <a:lnTo>
                      <a:pt x="600" y="418"/>
                    </a:lnTo>
                    <a:lnTo>
                      <a:pt x="608" y="418"/>
                    </a:lnTo>
                    <a:lnTo>
                      <a:pt x="616" y="418"/>
                    </a:lnTo>
                    <a:lnTo>
                      <a:pt x="624" y="410"/>
                    </a:lnTo>
                    <a:lnTo>
                      <a:pt x="632" y="410"/>
                    </a:lnTo>
                    <a:lnTo>
                      <a:pt x="640" y="410"/>
                    </a:lnTo>
                    <a:lnTo>
                      <a:pt x="647" y="402"/>
                    </a:lnTo>
                    <a:lnTo>
                      <a:pt x="655" y="402"/>
                    </a:lnTo>
                    <a:lnTo>
                      <a:pt x="663" y="394"/>
                    </a:lnTo>
                    <a:lnTo>
                      <a:pt x="671" y="394"/>
                    </a:lnTo>
                    <a:lnTo>
                      <a:pt x="679" y="386"/>
                    </a:lnTo>
                    <a:lnTo>
                      <a:pt x="687" y="386"/>
                    </a:lnTo>
                    <a:lnTo>
                      <a:pt x="695" y="378"/>
                    </a:lnTo>
                    <a:lnTo>
                      <a:pt x="703" y="370"/>
                    </a:lnTo>
                    <a:lnTo>
                      <a:pt x="711" y="370"/>
                    </a:lnTo>
                    <a:lnTo>
                      <a:pt x="719" y="363"/>
                    </a:lnTo>
                    <a:lnTo>
                      <a:pt x="726" y="355"/>
                    </a:lnTo>
                    <a:lnTo>
                      <a:pt x="734" y="347"/>
                    </a:lnTo>
                    <a:lnTo>
                      <a:pt x="742" y="347"/>
                    </a:lnTo>
                    <a:lnTo>
                      <a:pt x="750" y="339"/>
                    </a:lnTo>
                    <a:lnTo>
                      <a:pt x="758" y="331"/>
                    </a:lnTo>
                    <a:lnTo>
                      <a:pt x="766" y="323"/>
                    </a:lnTo>
                    <a:lnTo>
                      <a:pt x="774" y="315"/>
                    </a:lnTo>
                    <a:lnTo>
                      <a:pt x="782" y="307"/>
                    </a:lnTo>
                    <a:lnTo>
                      <a:pt x="797" y="292"/>
                    </a:lnTo>
                    <a:lnTo>
                      <a:pt x="790" y="292"/>
                    </a:lnTo>
                    <a:lnTo>
                      <a:pt x="797" y="292"/>
                    </a:lnTo>
                    <a:lnTo>
                      <a:pt x="813" y="276"/>
                    </a:lnTo>
                    <a:lnTo>
                      <a:pt x="813" y="268"/>
                    </a:lnTo>
                    <a:lnTo>
                      <a:pt x="821" y="260"/>
                    </a:lnTo>
                    <a:lnTo>
                      <a:pt x="829" y="252"/>
                    </a:lnTo>
                    <a:lnTo>
                      <a:pt x="845" y="236"/>
                    </a:lnTo>
                    <a:lnTo>
                      <a:pt x="845" y="228"/>
                    </a:lnTo>
                    <a:lnTo>
                      <a:pt x="861" y="213"/>
                    </a:lnTo>
                    <a:lnTo>
                      <a:pt x="861" y="205"/>
                    </a:lnTo>
                    <a:lnTo>
                      <a:pt x="869" y="197"/>
                    </a:lnTo>
                    <a:lnTo>
                      <a:pt x="884" y="181"/>
                    </a:lnTo>
                    <a:lnTo>
                      <a:pt x="884" y="173"/>
                    </a:lnTo>
                    <a:lnTo>
                      <a:pt x="900" y="157"/>
                    </a:lnTo>
                    <a:lnTo>
                      <a:pt x="900" y="150"/>
                    </a:lnTo>
                    <a:lnTo>
                      <a:pt x="916" y="134"/>
                    </a:lnTo>
                    <a:lnTo>
                      <a:pt x="916" y="126"/>
                    </a:lnTo>
                    <a:lnTo>
                      <a:pt x="932" y="110"/>
                    </a:lnTo>
                    <a:lnTo>
                      <a:pt x="932" y="94"/>
                    </a:lnTo>
                    <a:lnTo>
                      <a:pt x="940" y="86"/>
                    </a:lnTo>
                    <a:lnTo>
                      <a:pt x="955" y="71"/>
                    </a:lnTo>
                    <a:lnTo>
                      <a:pt x="955" y="55"/>
                    </a:lnTo>
                    <a:lnTo>
                      <a:pt x="963" y="47"/>
                    </a:lnTo>
                    <a:lnTo>
                      <a:pt x="971" y="39"/>
                    </a:lnTo>
                    <a:lnTo>
                      <a:pt x="971" y="31"/>
                    </a:lnTo>
                    <a:lnTo>
                      <a:pt x="987" y="15"/>
                    </a:lnTo>
                    <a:lnTo>
                      <a:pt x="987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7"/>
              <p:cNvSpPr>
                <a:spLocks/>
              </p:cNvSpPr>
              <p:nvPr/>
            </p:nvSpPr>
            <p:spPr bwMode="auto">
              <a:xfrm>
                <a:off x="1730" y="2022"/>
                <a:ext cx="553" cy="734"/>
              </a:xfrm>
              <a:custGeom>
                <a:avLst/>
                <a:gdLst/>
                <a:ahLst/>
                <a:cxnLst>
                  <a:cxn ang="0">
                    <a:pos x="16" y="718"/>
                  </a:cxn>
                  <a:cxn ang="0">
                    <a:pos x="24" y="702"/>
                  </a:cxn>
                  <a:cxn ang="0">
                    <a:pos x="39" y="678"/>
                  </a:cxn>
                  <a:cxn ang="0">
                    <a:pos x="55" y="647"/>
                  </a:cxn>
                  <a:cxn ang="0">
                    <a:pos x="71" y="615"/>
                  </a:cxn>
                  <a:cxn ang="0">
                    <a:pos x="79" y="600"/>
                  </a:cxn>
                  <a:cxn ang="0">
                    <a:pos x="87" y="584"/>
                  </a:cxn>
                  <a:cxn ang="0">
                    <a:pos x="95" y="560"/>
                  </a:cxn>
                  <a:cxn ang="0">
                    <a:pos x="103" y="544"/>
                  </a:cxn>
                  <a:cxn ang="0">
                    <a:pos x="118" y="513"/>
                  </a:cxn>
                  <a:cxn ang="0">
                    <a:pos x="134" y="481"/>
                  </a:cxn>
                  <a:cxn ang="0">
                    <a:pos x="150" y="458"/>
                  </a:cxn>
                  <a:cxn ang="0">
                    <a:pos x="158" y="442"/>
                  </a:cxn>
                  <a:cxn ang="0">
                    <a:pos x="166" y="426"/>
                  </a:cxn>
                  <a:cxn ang="0">
                    <a:pos x="182" y="394"/>
                  </a:cxn>
                  <a:cxn ang="0">
                    <a:pos x="197" y="363"/>
                  </a:cxn>
                  <a:cxn ang="0">
                    <a:pos x="221" y="339"/>
                  </a:cxn>
                  <a:cxn ang="0">
                    <a:pos x="237" y="308"/>
                  </a:cxn>
                  <a:cxn ang="0">
                    <a:pos x="253" y="284"/>
                  </a:cxn>
                  <a:cxn ang="0">
                    <a:pos x="260" y="260"/>
                  </a:cxn>
                  <a:cxn ang="0">
                    <a:pos x="276" y="237"/>
                  </a:cxn>
                  <a:cxn ang="0">
                    <a:pos x="292" y="213"/>
                  </a:cxn>
                  <a:cxn ang="0">
                    <a:pos x="308" y="182"/>
                  </a:cxn>
                  <a:cxn ang="0">
                    <a:pos x="324" y="166"/>
                  </a:cxn>
                  <a:cxn ang="0">
                    <a:pos x="339" y="142"/>
                  </a:cxn>
                  <a:cxn ang="0">
                    <a:pos x="355" y="126"/>
                  </a:cxn>
                  <a:cxn ang="0">
                    <a:pos x="371" y="103"/>
                  </a:cxn>
                  <a:cxn ang="0">
                    <a:pos x="387" y="87"/>
                  </a:cxn>
                  <a:cxn ang="0">
                    <a:pos x="403" y="71"/>
                  </a:cxn>
                  <a:cxn ang="0">
                    <a:pos x="418" y="55"/>
                  </a:cxn>
                  <a:cxn ang="0">
                    <a:pos x="434" y="40"/>
                  </a:cxn>
                  <a:cxn ang="0">
                    <a:pos x="450" y="32"/>
                  </a:cxn>
                  <a:cxn ang="0">
                    <a:pos x="466" y="24"/>
                  </a:cxn>
                  <a:cxn ang="0">
                    <a:pos x="482" y="16"/>
                  </a:cxn>
                  <a:cxn ang="0">
                    <a:pos x="497" y="8"/>
                  </a:cxn>
                  <a:cxn ang="0">
                    <a:pos x="513" y="0"/>
                  </a:cxn>
                  <a:cxn ang="0">
                    <a:pos x="529" y="0"/>
                  </a:cxn>
                  <a:cxn ang="0">
                    <a:pos x="545" y="0"/>
                  </a:cxn>
                </a:cxnLst>
                <a:rect l="0" t="0" r="r" b="b"/>
                <a:pathLst>
                  <a:path w="553" h="734">
                    <a:moveTo>
                      <a:pt x="0" y="734"/>
                    </a:moveTo>
                    <a:lnTo>
                      <a:pt x="16" y="718"/>
                    </a:lnTo>
                    <a:lnTo>
                      <a:pt x="16" y="710"/>
                    </a:lnTo>
                    <a:lnTo>
                      <a:pt x="24" y="702"/>
                    </a:lnTo>
                    <a:lnTo>
                      <a:pt x="24" y="694"/>
                    </a:lnTo>
                    <a:lnTo>
                      <a:pt x="39" y="678"/>
                    </a:lnTo>
                    <a:lnTo>
                      <a:pt x="39" y="663"/>
                    </a:lnTo>
                    <a:lnTo>
                      <a:pt x="55" y="647"/>
                    </a:lnTo>
                    <a:lnTo>
                      <a:pt x="55" y="631"/>
                    </a:lnTo>
                    <a:lnTo>
                      <a:pt x="71" y="615"/>
                    </a:lnTo>
                    <a:lnTo>
                      <a:pt x="71" y="607"/>
                    </a:lnTo>
                    <a:lnTo>
                      <a:pt x="79" y="600"/>
                    </a:lnTo>
                    <a:lnTo>
                      <a:pt x="79" y="592"/>
                    </a:lnTo>
                    <a:lnTo>
                      <a:pt x="87" y="584"/>
                    </a:lnTo>
                    <a:lnTo>
                      <a:pt x="87" y="568"/>
                    </a:lnTo>
                    <a:lnTo>
                      <a:pt x="95" y="560"/>
                    </a:lnTo>
                    <a:lnTo>
                      <a:pt x="103" y="552"/>
                    </a:lnTo>
                    <a:lnTo>
                      <a:pt x="103" y="544"/>
                    </a:lnTo>
                    <a:lnTo>
                      <a:pt x="118" y="529"/>
                    </a:lnTo>
                    <a:lnTo>
                      <a:pt x="118" y="513"/>
                    </a:lnTo>
                    <a:lnTo>
                      <a:pt x="134" y="497"/>
                    </a:lnTo>
                    <a:lnTo>
                      <a:pt x="134" y="481"/>
                    </a:lnTo>
                    <a:lnTo>
                      <a:pt x="150" y="465"/>
                    </a:lnTo>
                    <a:lnTo>
                      <a:pt x="150" y="458"/>
                    </a:lnTo>
                    <a:lnTo>
                      <a:pt x="158" y="450"/>
                    </a:lnTo>
                    <a:lnTo>
                      <a:pt x="158" y="442"/>
                    </a:lnTo>
                    <a:lnTo>
                      <a:pt x="166" y="434"/>
                    </a:lnTo>
                    <a:lnTo>
                      <a:pt x="166" y="426"/>
                    </a:lnTo>
                    <a:lnTo>
                      <a:pt x="182" y="410"/>
                    </a:lnTo>
                    <a:lnTo>
                      <a:pt x="182" y="394"/>
                    </a:lnTo>
                    <a:lnTo>
                      <a:pt x="197" y="379"/>
                    </a:lnTo>
                    <a:lnTo>
                      <a:pt x="197" y="363"/>
                    </a:lnTo>
                    <a:lnTo>
                      <a:pt x="205" y="355"/>
                    </a:lnTo>
                    <a:lnTo>
                      <a:pt x="221" y="339"/>
                    </a:lnTo>
                    <a:lnTo>
                      <a:pt x="221" y="323"/>
                    </a:lnTo>
                    <a:lnTo>
                      <a:pt x="237" y="308"/>
                    </a:lnTo>
                    <a:lnTo>
                      <a:pt x="237" y="300"/>
                    </a:lnTo>
                    <a:lnTo>
                      <a:pt x="253" y="284"/>
                    </a:lnTo>
                    <a:lnTo>
                      <a:pt x="253" y="268"/>
                    </a:lnTo>
                    <a:lnTo>
                      <a:pt x="260" y="260"/>
                    </a:lnTo>
                    <a:lnTo>
                      <a:pt x="276" y="245"/>
                    </a:lnTo>
                    <a:lnTo>
                      <a:pt x="276" y="237"/>
                    </a:lnTo>
                    <a:lnTo>
                      <a:pt x="292" y="221"/>
                    </a:lnTo>
                    <a:lnTo>
                      <a:pt x="292" y="213"/>
                    </a:lnTo>
                    <a:lnTo>
                      <a:pt x="308" y="197"/>
                    </a:lnTo>
                    <a:lnTo>
                      <a:pt x="308" y="182"/>
                    </a:lnTo>
                    <a:lnTo>
                      <a:pt x="316" y="174"/>
                    </a:lnTo>
                    <a:lnTo>
                      <a:pt x="324" y="166"/>
                    </a:lnTo>
                    <a:lnTo>
                      <a:pt x="339" y="150"/>
                    </a:lnTo>
                    <a:lnTo>
                      <a:pt x="339" y="142"/>
                    </a:lnTo>
                    <a:lnTo>
                      <a:pt x="347" y="134"/>
                    </a:lnTo>
                    <a:lnTo>
                      <a:pt x="355" y="126"/>
                    </a:lnTo>
                    <a:lnTo>
                      <a:pt x="371" y="111"/>
                    </a:lnTo>
                    <a:lnTo>
                      <a:pt x="371" y="103"/>
                    </a:lnTo>
                    <a:lnTo>
                      <a:pt x="379" y="95"/>
                    </a:lnTo>
                    <a:lnTo>
                      <a:pt x="387" y="87"/>
                    </a:lnTo>
                    <a:lnTo>
                      <a:pt x="395" y="79"/>
                    </a:lnTo>
                    <a:lnTo>
                      <a:pt x="403" y="71"/>
                    </a:lnTo>
                    <a:lnTo>
                      <a:pt x="410" y="63"/>
                    </a:lnTo>
                    <a:lnTo>
                      <a:pt x="418" y="55"/>
                    </a:lnTo>
                    <a:lnTo>
                      <a:pt x="426" y="47"/>
                    </a:lnTo>
                    <a:lnTo>
                      <a:pt x="434" y="40"/>
                    </a:lnTo>
                    <a:lnTo>
                      <a:pt x="442" y="40"/>
                    </a:lnTo>
                    <a:lnTo>
                      <a:pt x="450" y="32"/>
                    </a:lnTo>
                    <a:lnTo>
                      <a:pt x="458" y="24"/>
                    </a:lnTo>
                    <a:lnTo>
                      <a:pt x="466" y="24"/>
                    </a:lnTo>
                    <a:lnTo>
                      <a:pt x="474" y="16"/>
                    </a:lnTo>
                    <a:lnTo>
                      <a:pt x="482" y="16"/>
                    </a:lnTo>
                    <a:lnTo>
                      <a:pt x="489" y="8"/>
                    </a:lnTo>
                    <a:lnTo>
                      <a:pt x="497" y="8"/>
                    </a:lnTo>
                    <a:lnTo>
                      <a:pt x="505" y="0"/>
                    </a:lnTo>
                    <a:lnTo>
                      <a:pt x="513" y="0"/>
                    </a:lnTo>
                    <a:lnTo>
                      <a:pt x="521" y="0"/>
                    </a:lnTo>
                    <a:lnTo>
                      <a:pt x="529" y="0"/>
                    </a:lnTo>
                    <a:lnTo>
                      <a:pt x="537" y="0"/>
                    </a:lnTo>
                    <a:lnTo>
                      <a:pt x="545" y="0"/>
                    </a:lnTo>
                    <a:lnTo>
                      <a:pt x="553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8"/>
              <p:cNvSpPr>
                <a:spLocks/>
              </p:cNvSpPr>
              <p:nvPr/>
            </p:nvSpPr>
            <p:spPr bwMode="auto">
              <a:xfrm>
                <a:off x="2290" y="2022"/>
                <a:ext cx="940" cy="1152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40" y="0"/>
                  </a:cxn>
                  <a:cxn ang="0">
                    <a:pos x="64" y="16"/>
                  </a:cxn>
                  <a:cxn ang="0">
                    <a:pos x="87" y="24"/>
                  </a:cxn>
                  <a:cxn ang="0">
                    <a:pos x="111" y="40"/>
                  </a:cxn>
                  <a:cxn ang="0">
                    <a:pos x="135" y="63"/>
                  </a:cxn>
                  <a:cxn ang="0">
                    <a:pos x="158" y="87"/>
                  </a:cxn>
                  <a:cxn ang="0">
                    <a:pos x="182" y="111"/>
                  </a:cxn>
                  <a:cxn ang="0">
                    <a:pos x="214" y="142"/>
                  </a:cxn>
                  <a:cxn ang="0">
                    <a:pos x="237" y="174"/>
                  </a:cxn>
                  <a:cxn ang="0">
                    <a:pos x="253" y="205"/>
                  </a:cxn>
                  <a:cxn ang="0">
                    <a:pos x="285" y="245"/>
                  </a:cxn>
                  <a:cxn ang="0">
                    <a:pos x="300" y="284"/>
                  </a:cxn>
                  <a:cxn ang="0">
                    <a:pos x="324" y="323"/>
                  </a:cxn>
                  <a:cxn ang="0">
                    <a:pos x="356" y="363"/>
                  </a:cxn>
                  <a:cxn ang="0">
                    <a:pos x="371" y="410"/>
                  </a:cxn>
                  <a:cxn ang="0">
                    <a:pos x="387" y="434"/>
                  </a:cxn>
                  <a:cxn ang="0">
                    <a:pos x="411" y="465"/>
                  </a:cxn>
                  <a:cxn ang="0">
                    <a:pos x="427" y="513"/>
                  </a:cxn>
                  <a:cxn ang="0">
                    <a:pos x="450" y="544"/>
                  </a:cxn>
                  <a:cxn ang="0">
                    <a:pos x="466" y="584"/>
                  </a:cxn>
                  <a:cxn ang="0">
                    <a:pos x="490" y="615"/>
                  </a:cxn>
                  <a:cxn ang="0">
                    <a:pos x="506" y="663"/>
                  </a:cxn>
                  <a:cxn ang="0">
                    <a:pos x="529" y="694"/>
                  </a:cxn>
                  <a:cxn ang="0">
                    <a:pos x="545" y="734"/>
                  </a:cxn>
                  <a:cxn ang="0">
                    <a:pos x="569" y="765"/>
                  </a:cxn>
                  <a:cxn ang="0">
                    <a:pos x="585" y="805"/>
                  </a:cxn>
                  <a:cxn ang="0">
                    <a:pos x="608" y="844"/>
                  </a:cxn>
                  <a:cxn ang="0">
                    <a:pos x="632" y="876"/>
                  </a:cxn>
                  <a:cxn ang="0">
                    <a:pos x="664" y="915"/>
                  </a:cxn>
                  <a:cxn ang="0">
                    <a:pos x="679" y="947"/>
                  </a:cxn>
                  <a:cxn ang="0">
                    <a:pos x="703" y="978"/>
                  </a:cxn>
                  <a:cxn ang="0">
                    <a:pos x="727" y="1010"/>
                  </a:cxn>
                  <a:cxn ang="0">
                    <a:pos x="750" y="1033"/>
                  </a:cxn>
                  <a:cxn ang="0">
                    <a:pos x="766" y="1049"/>
                  </a:cxn>
                  <a:cxn ang="0">
                    <a:pos x="782" y="1065"/>
                  </a:cxn>
                  <a:cxn ang="0">
                    <a:pos x="806" y="1089"/>
                  </a:cxn>
                  <a:cxn ang="0">
                    <a:pos x="829" y="1104"/>
                  </a:cxn>
                  <a:cxn ang="0">
                    <a:pos x="853" y="1120"/>
                  </a:cxn>
                  <a:cxn ang="0">
                    <a:pos x="877" y="1136"/>
                  </a:cxn>
                  <a:cxn ang="0">
                    <a:pos x="900" y="1144"/>
                  </a:cxn>
                  <a:cxn ang="0">
                    <a:pos x="924" y="1152"/>
                  </a:cxn>
                </a:cxnLst>
                <a:rect l="0" t="0" r="r" b="b"/>
                <a:pathLst>
                  <a:path w="940" h="1152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8"/>
                    </a:lnTo>
                    <a:lnTo>
                      <a:pt x="56" y="8"/>
                    </a:lnTo>
                    <a:lnTo>
                      <a:pt x="64" y="16"/>
                    </a:lnTo>
                    <a:lnTo>
                      <a:pt x="71" y="16"/>
                    </a:lnTo>
                    <a:lnTo>
                      <a:pt x="79" y="24"/>
                    </a:lnTo>
                    <a:lnTo>
                      <a:pt x="87" y="24"/>
                    </a:lnTo>
                    <a:lnTo>
                      <a:pt x="95" y="32"/>
                    </a:lnTo>
                    <a:lnTo>
                      <a:pt x="103" y="40"/>
                    </a:lnTo>
                    <a:lnTo>
                      <a:pt x="111" y="40"/>
                    </a:lnTo>
                    <a:lnTo>
                      <a:pt x="119" y="47"/>
                    </a:lnTo>
                    <a:lnTo>
                      <a:pt x="127" y="55"/>
                    </a:lnTo>
                    <a:lnTo>
                      <a:pt x="135" y="63"/>
                    </a:lnTo>
                    <a:lnTo>
                      <a:pt x="143" y="71"/>
                    </a:lnTo>
                    <a:lnTo>
                      <a:pt x="150" y="79"/>
                    </a:lnTo>
                    <a:lnTo>
                      <a:pt x="158" y="87"/>
                    </a:lnTo>
                    <a:lnTo>
                      <a:pt x="166" y="95"/>
                    </a:lnTo>
                    <a:lnTo>
                      <a:pt x="174" y="103"/>
                    </a:lnTo>
                    <a:lnTo>
                      <a:pt x="182" y="111"/>
                    </a:lnTo>
                    <a:lnTo>
                      <a:pt x="190" y="118"/>
                    </a:lnTo>
                    <a:lnTo>
                      <a:pt x="198" y="126"/>
                    </a:lnTo>
                    <a:lnTo>
                      <a:pt x="214" y="142"/>
                    </a:lnTo>
                    <a:lnTo>
                      <a:pt x="214" y="150"/>
                    </a:lnTo>
                    <a:lnTo>
                      <a:pt x="221" y="158"/>
                    </a:lnTo>
                    <a:lnTo>
                      <a:pt x="237" y="174"/>
                    </a:lnTo>
                    <a:lnTo>
                      <a:pt x="237" y="182"/>
                    </a:lnTo>
                    <a:lnTo>
                      <a:pt x="253" y="197"/>
                    </a:lnTo>
                    <a:lnTo>
                      <a:pt x="253" y="205"/>
                    </a:lnTo>
                    <a:lnTo>
                      <a:pt x="269" y="221"/>
                    </a:lnTo>
                    <a:lnTo>
                      <a:pt x="269" y="229"/>
                    </a:lnTo>
                    <a:lnTo>
                      <a:pt x="285" y="245"/>
                    </a:lnTo>
                    <a:lnTo>
                      <a:pt x="285" y="253"/>
                    </a:lnTo>
                    <a:lnTo>
                      <a:pt x="300" y="268"/>
                    </a:lnTo>
                    <a:lnTo>
                      <a:pt x="300" y="284"/>
                    </a:lnTo>
                    <a:lnTo>
                      <a:pt x="308" y="292"/>
                    </a:lnTo>
                    <a:lnTo>
                      <a:pt x="324" y="308"/>
                    </a:lnTo>
                    <a:lnTo>
                      <a:pt x="324" y="323"/>
                    </a:lnTo>
                    <a:lnTo>
                      <a:pt x="340" y="339"/>
                    </a:lnTo>
                    <a:lnTo>
                      <a:pt x="340" y="347"/>
                    </a:lnTo>
                    <a:lnTo>
                      <a:pt x="356" y="363"/>
                    </a:lnTo>
                    <a:lnTo>
                      <a:pt x="356" y="379"/>
                    </a:lnTo>
                    <a:lnTo>
                      <a:pt x="371" y="394"/>
                    </a:lnTo>
                    <a:lnTo>
                      <a:pt x="371" y="410"/>
                    </a:lnTo>
                    <a:lnTo>
                      <a:pt x="379" y="418"/>
                    </a:lnTo>
                    <a:lnTo>
                      <a:pt x="387" y="426"/>
                    </a:lnTo>
                    <a:lnTo>
                      <a:pt x="387" y="434"/>
                    </a:lnTo>
                    <a:lnTo>
                      <a:pt x="395" y="442"/>
                    </a:lnTo>
                    <a:lnTo>
                      <a:pt x="395" y="450"/>
                    </a:lnTo>
                    <a:lnTo>
                      <a:pt x="411" y="465"/>
                    </a:lnTo>
                    <a:lnTo>
                      <a:pt x="411" y="481"/>
                    </a:lnTo>
                    <a:lnTo>
                      <a:pt x="427" y="497"/>
                    </a:lnTo>
                    <a:lnTo>
                      <a:pt x="427" y="513"/>
                    </a:lnTo>
                    <a:lnTo>
                      <a:pt x="443" y="529"/>
                    </a:lnTo>
                    <a:lnTo>
                      <a:pt x="443" y="536"/>
                    </a:lnTo>
                    <a:lnTo>
                      <a:pt x="450" y="544"/>
                    </a:lnTo>
                    <a:lnTo>
                      <a:pt x="450" y="552"/>
                    </a:lnTo>
                    <a:lnTo>
                      <a:pt x="466" y="568"/>
                    </a:lnTo>
                    <a:lnTo>
                      <a:pt x="466" y="584"/>
                    </a:lnTo>
                    <a:lnTo>
                      <a:pt x="474" y="592"/>
                    </a:lnTo>
                    <a:lnTo>
                      <a:pt x="474" y="600"/>
                    </a:lnTo>
                    <a:lnTo>
                      <a:pt x="490" y="615"/>
                    </a:lnTo>
                    <a:lnTo>
                      <a:pt x="490" y="631"/>
                    </a:lnTo>
                    <a:lnTo>
                      <a:pt x="506" y="647"/>
                    </a:lnTo>
                    <a:lnTo>
                      <a:pt x="506" y="663"/>
                    </a:lnTo>
                    <a:lnTo>
                      <a:pt x="521" y="678"/>
                    </a:lnTo>
                    <a:lnTo>
                      <a:pt x="521" y="686"/>
                    </a:lnTo>
                    <a:lnTo>
                      <a:pt x="529" y="694"/>
                    </a:lnTo>
                    <a:lnTo>
                      <a:pt x="529" y="702"/>
                    </a:lnTo>
                    <a:lnTo>
                      <a:pt x="545" y="718"/>
                    </a:lnTo>
                    <a:lnTo>
                      <a:pt x="545" y="734"/>
                    </a:lnTo>
                    <a:lnTo>
                      <a:pt x="561" y="749"/>
                    </a:lnTo>
                    <a:lnTo>
                      <a:pt x="561" y="757"/>
                    </a:lnTo>
                    <a:lnTo>
                      <a:pt x="569" y="765"/>
                    </a:lnTo>
                    <a:lnTo>
                      <a:pt x="569" y="773"/>
                    </a:lnTo>
                    <a:lnTo>
                      <a:pt x="585" y="789"/>
                    </a:lnTo>
                    <a:lnTo>
                      <a:pt x="585" y="805"/>
                    </a:lnTo>
                    <a:lnTo>
                      <a:pt x="593" y="813"/>
                    </a:lnTo>
                    <a:lnTo>
                      <a:pt x="608" y="828"/>
                    </a:lnTo>
                    <a:lnTo>
                      <a:pt x="608" y="844"/>
                    </a:lnTo>
                    <a:lnTo>
                      <a:pt x="616" y="852"/>
                    </a:lnTo>
                    <a:lnTo>
                      <a:pt x="632" y="868"/>
                    </a:lnTo>
                    <a:lnTo>
                      <a:pt x="632" y="876"/>
                    </a:lnTo>
                    <a:lnTo>
                      <a:pt x="648" y="891"/>
                    </a:lnTo>
                    <a:lnTo>
                      <a:pt x="648" y="899"/>
                    </a:lnTo>
                    <a:lnTo>
                      <a:pt x="664" y="915"/>
                    </a:lnTo>
                    <a:lnTo>
                      <a:pt x="664" y="923"/>
                    </a:lnTo>
                    <a:lnTo>
                      <a:pt x="679" y="939"/>
                    </a:lnTo>
                    <a:lnTo>
                      <a:pt x="679" y="947"/>
                    </a:lnTo>
                    <a:lnTo>
                      <a:pt x="695" y="962"/>
                    </a:lnTo>
                    <a:lnTo>
                      <a:pt x="695" y="970"/>
                    </a:lnTo>
                    <a:lnTo>
                      <a:pt x="703" y="978"/>
                    </a:lnTo>
                    <a:lnTo>
                      <a:pt x="719" y="994"/>
                    </a:lnTo>
                    <a:lnTo>
                      <a:pt x="719" y="1002"/>
                    </a:lnTo>
                    <a:lnTo>
                      <a:pt x="727" y="1010"/>
                    </a:lnTo>
                    <a:lnTo>
                      <a:pt x="735" y="1018"/>
                    </a:lnTo>
                    <a:lnTo>
                      <a:pt x="743" y="1026"/>
                    </a:lnTo>
                    <a:lnTo>
                      <a:pt x="750" y="1033"/>
                    </a:lnTo>
                    <a:lnTo>
                      <a:pt x="766" y="1049"/>
                    </a:lnTo>
                    <a:lnTo>
                      <a:pt x="758" y="1049"/>
                    </a:lnTo>
                    <a:lnTo>
                      <a:pt x="766" y="1049"/>
                    </a:lnTo>
                    <a:lnTo>
                      <a:pt x="782" y="1065"/>
                    </a:lnTo>
                    <a:lnTo>
                      <a:pt x="774" y="1065"/>
                    </a:lnTo>
                    <a:lnTo>
                      <a:pt x="782" y="1065"/>
                    </a:lnTo>
                    <a:lnTo>
                      <a:pt x="790" y="1073"/>
                    </a:lnTo>
                    <a:lnTo>
                      <a:pt x="798" y="1081"/>
                    </a:lnTo>
                    <a:lnTo>
                      <a:pt x="806" y="1089"/>
                    </a:lnTo>
                    <a:lnTo>
                      <a:pt x="814" y="1097"/>
                    </a:lnTo>
                    <a:lnTo>
                      <a:pt x="821" y="1097"/>
                    </a:lnTo>
                    <a:lnTo>
                      <a:pt x="829" y="1104"/>
                    </a:lnTo>
                    <a:lnTo>
                      <a:pt x="837" y="1112"/>
                    </a:lnTo>
                    <a:lnTo>
                      <a:pt x="845" y="1120"/>
                    </a:lnTo>
                    <a:lnTo>
                      <a:pt x="853" y="1120"/>
                    </a:lnTo>
                    <a:lnTo>
                      <a:pt x="861" y="1128"/>
                    </a:lnTo>
                    <a:lnTo>
                      <a:pt x="869" y="1128"/>
                    </a:lnTo>
                    <a:lnTo>
                      <a:pt x="877" y="1136"/>
                    </a:lnTo>
                    <a:lnTo>
                      <a:pt x="885" y="1136"/>
                    </a:lnTo>
                    <a:lnTo>
                      <a:pt x="893" y="1136"/>
                    </a:lnTo>
                    <a:lnTo>
                      <a:pt x="900" y="1144"/>
                    </a:lnTo>
                    <a:lnTo>
                      <a:pt x="908" y="1144"/>
                    </a:lnTo>
                    <a:lnTo>
                      <a:pt x="916" y="1144"/>
                    </a:lnTo>
                    <a:lnTo>
                      <a:pt x="924" y="1152"/>
                    </a:lnTo>
                    <a:lnTo>
                      <a:pt x="932" y="1152"/>
                    </a:lnTo>
                    <a:lnTo>
                      <a:pt x="940" y="1152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9"/>
              <p:cNvSpPr>
                <a:spLocks/>
              </p:cNvSpPr>
              <p:nvPr/>
            </p:nvSpPr>
            <p:spPr bwMode="auto">
              <a:xfrm>
                <a:off x="3230" y="2874"/>
                <a:ext cx="600" cy="300"/>
              </a:xfrm>
              <a:custGeom>
                <a:avLst/>
                <a:gdLst/>
                <a:ahLst/>
                <a:cxnLst>
                  <a:cxn ang="0">
                    <a:pos x="8" y="300"/>
                  </a:cxn>
                  <a:cxn ang="0">
                    <a:pos x="24" y="300"/>
                  </a:cxn>
                  <a:cxn ang="0">
                    <a:pos x="39" y="300"/>
                  </a:cxn>
                  <a:cxn ang="0">
                    <a:pos x="55" y="300"/>
                  </a:cxn>
                  <a:cxn ang="0">
                    <a:pos x="71" y="300"/>
                  </a:cxn>
                  <a:cxn ang="0">
                    <a:pos x="87" y="300"/>
                  </a:cxn>
                  <a:cxn ang="0">
                    <a:pos x="103" y="292"/>
                  </a:cxn>
                  <a:cxn ang="0">
                    <a:pos x="118" y="284"/>
                  </a:cxn>
                  <a:cxn ang="0">
                    <a:pos x="134" y="284"/>
                  </a:cxn>
                  <a:cxn ang="0">
                    <a:pos x="150" y="276"/>
                  </a:cxn>
                  <a:cxn ang="0">
                    <a:pos x="166" y="268"/>
                  </a:cxn>
                  <a:cxn ang="0">
                    <a:pos x="181" y="260"/>
                  </a:cxn>
                  <a:cxn ang="0">
                    <a:pos x="197" y="252"/>
                  </a:cxn>
                  <a:cxn ang="0">
                    <a:pos x="213" y="245"/>
                  </a:cxn>
                  <a:cxn ang="0">
                    <a:pos x="229" y="237"/>
                  </a:cxn>
                  <a:cxn ang="0">
                    <a:pos x="245" y="221"/>
                  </a:cxn>
                  <a:cxn ang="0">
                    <a:pos x="260" y="213"/>
                  </a:cxn>
                  <a:cxn ang="0">
                    <a:pos x="276" y="205"/>
                  </a:cxn>
                  <a:cxn ang="0">
                    <a:pos x="292" y="189"/>
                  </a:cxn>
                  <a:cxn ang="0">
                    <a:pos x="308" y="181"/>
                  </a:cxn>
                  <a:cxn ang="0">
                    <a:pos x="324" y="166"/>
                  </a:cxn>
                  <a:cxn ang="0">
                    <a:pos x="339" y="158"/>
                  </a:cxn>
                  <a:cxn ang="0">
                    <a:pos x="355" y="142"/>
                  </a:cxn>
                  <a:cxn ang="0">
                    <a:pos x="371" y="134"/>
                  </a:cxn>
                  <a:cxn ang="0">
                    <a:pos x="387" y="126"/>
                  </a:cxn>
                  <a:cxn ang="0">
                    <a:pos x="403" y="110"/>
                  </a:cxn>
                  <a:cxn ang="0">
                    <a:pos x="418" y="103"/>
                  </a:cxn>
                  <a:cxn ang="0">
                    <a:pos x="434" y="87"/>
                  </a:cxn>
                  <a:cxn ang="0">
                    <a:pos x="450" y="79"/>
                  </a:cxn>
                  <a:cxn ang="0">
                    <a:pos x="466" y="71"/>
                  </a:cxn>
                  <a:cxn ang="0">
                    <a:pos x="481" y="55"/>
                  </a:cxn>
                  <a:cxn ang="0">
                    <a:pos x="497" y="47"/>
                  </a:cxn>
                  <a:cxn ang="0">
                    <a:pos x="513" y="39"/>
                  </a:cxn>
                  <a:cxn ang="0">
                    <a:pos x="529" y="32"/>
                  </a:cxn>
                  <a:cxn ang="0">
                    <a:pos x="545" y="24"/>
                  </a:cxn>
                  <a:cxn ang="0">
                    <a:pos x="560" y="16"/>
                  </a:cxn>
                  <a:cxn ang="0">
                    <a:pos x="576" y="8"/>
                  </a:cxn>
                  <a:cxn ang="0">
                    <a:pos x="592" y="0"/>
                  </a:cxn>
                </a:cxnLst>
                <a:rect l="0" t="0" r="r" b="b"/>
                <a:pathLst>
                  <a:path w="600" h="300">
                    <a:moveTo>
                      <a:pt x="0" y="300"/>
                    </a:moveTo>
                    <a:lnTo>
                      <a:pt x="8" y="300"/>
                    </a:lnTo>
                    <a:lnTo>
                      <a:pt x="16" y="300"/>
                    </a:lnTo>
                    <a:lnTo>
                      <a:pt x="24" y="300"/>
                    </a:lnTo>
                    <a:lnTo>
                      <a:pt x="31" y="300"/>
                    </a:lnTo>
                    <a:lnTo>
                      <a:pt x="39" y="300"/>
                    </a:lnTo>
                    <a:lnTo>
                      <a:pt x="47" y="300"/>
                    </a:lnTo>
                    <a:lnTo>
                      <a:pt x="55" y="300"/>
                    </a:lnTo>
                    <a:lnTo>
                      <a:pt x="63" y="300"/>
                    </a:lnTo>
                    <a:lnTo>
                      <a:pt x="71" y="300"/>
                    </a:lnTo>
                    <a:lnTo>
                      <a:pt x="79" y="300"/>
                    </a:lnTo>
                    <a:lnTo>
                      <a:pt x="87" y="300"/>
                    </a:lnTo>
                    <a:lnTo>
                      <a:pt x="95" y="292"/>
                    </a:lnTo>
                    <a:lnTo>
                      <a:pt x="103" y="292"/>
                    </a:lnTo>
                    <a:lnTo>
                      <a:pt x="110" y="292"/>
                    </a:lnTo>
                    <a:lnTo>
                      <a:pt x="118" y="284"/>
                    </a:lnTo>
                    <a:lnTo>
                      <a:pt x="126" y="284"/>
                    </a:lnTo>
                    <a:lnTo>
                      <a:pt x="134" y="284"/>
                    </a:lnTo>
                    <a:lnTo>
                      <a:pt x="142" y="276"/>
                    </a:lnTo>
                    <a:lnTo>
                      <a:pt x="150" y="276"/>
                    </a:lnTo>
                    <a:lnTo>
                      <a:pt x="158" y="276"/>
                    </a:lnTo>
                    <a:lnTo>
                      <a:pt x="166" y="268"/>
                    </a:lnTo>
                    <a:lnTo>
                      <a:pt x="174" y="268"/>
                    </a:lnTo>
                    <a:lnTo>
                      <a:pt x="181" y="260"/>
                    </a:lnTo>
                    <a:lnTo>
                      <a:pt x="189" y="260"/>
                    </a:lnTo>
                    <a:lnTo>
                      <a:pt x="197" y="252"/>
                    </a:lnTo>
                    <a:lnTo>
                      <a:pt x="205" y="245"/>
                    </a:lnTo>
                    <a:lnTo>
                      <a:pt x="213" y="245"/>
                    </a:lnTo>
                    <a:lnTo>
                      <a:pt x="221" y="237"/>
                    </a:lnTo>
                    <a:lnTo>
                      <a:pt x="229" y="237"/>
                    </a:lnTo>
                    <a:lnTo>
                      <a:pt x="237" y="229"/>
                    </a:lnTo>
                    <a:lnTo>
                      <a:pt x="245" y="221"/>
                    </a:lnTo>
                    <a:lnTo>
                      <a:pt x="253" y="221"/>
                    </a:lnTo>
                    <a:lnTo>
                      <a:pt x="260" y="213"/>
                    </a:lnTo>
                    <a:lnTo>
                      <a:pt x="268" y="205"/>
                    </a:lnTo>
                    <a:lnTo>
                      <a:pt x="276" y="205"/>
                    </a:lnTo>
                    <a:lnTo>
                      <a:pt x="284" y="197"/>
                    </a:lnTo>
                    <a:lnTo>
                      <a:pt x="292" y="189"/>
                    </a:lnTo>
                    <a:lnTo>
                      <a:pt x="300" y="181"/>
                    </a:lnTo>
                    <a:lnTo>
                      <a:pt x="308" y="181"/>
                    </a:lnTo>
                    <a:lnTo>
                      <a:pt x="316" y="174"/>
                    </a:lnTo>
                    <a:lnTo>
                      <a:pt x="324" y="166"/>
                    </a:lnTo>
                    <a:lnTo>
                      <a:pt x="331" y="166"/>
                    </a:lnTo>
                    <a:lnTo>
                      <a:pt x="339" y="158"/>
                    </a:lnTo>
                    <a:lnTo>
                      <a:pt x="347" y="150"/>
                    </a:lnTo>
                    <a:lnTo>
                      <a:pt x="355" y="142"/>
                    </a:lnTo>
                    <a:lnTo>
                      <a:pt x="363" y="142"/>
                    </a:lnTo>
                    <a:lnTo>
                      <a:pt x="371" y="134"/>
                    </a:lnTo>
                    <a:lnTo>
                      <a:pt x="379" y="126"/>
                    </a:lnTo>
                    <a:lnTo>
                      <a:pt x="387" y="126"/>
                    </a:lnTo>
                    <a:lnTo>
                      <a:pt x="395" y="118"/>
                    </a:lnTo>
                    <a:lnTo>
                      <a:pt x="403" y="110"/>
                    </a:lnTo>
                    <a:lnTo>
                      <a:pt x="410" y="103"/>
                    </a:lnTo>
                    <a:lnTo>
                      <a:pt x="418" y="103"/>
                    </a:lnTo>
                    <a:lnTo>
                      <a:pt x="426" y="95"/>
                    </a:lnTo>
                    <a:lnTo>
                      <a:pt x="434" y="87"/>
                    </a:lnTo>
                    <a:lnTo>
                      <a:pt x="442" y="87"/>
                    </a:lnTo>
                    <a:lnTo>
                      <a:pt x="450" y="79"/>
                    </a:lnTo>
                    <a:lnTo>
                      <a:pt x="458" y="71"/>
                    </a:lnTo>
                    <a:lnTo>
                      <a:pt x="466" y="71"/>
                    </a:lnTo>
                    <a:lnTo>
                      <a:pt x="474" y="63"/>
                    </a:lnTo>
                    <a:lnTo>
                      <a:pt x="481" y="55"/>
                    </a:lnTo>
                    <a:lnTo>
                      <a:pt x="489" y="55"/>
                    </a:lnTo>
                    <a:lnTo>
                      <a:pt x="497" y="47"/>
                    </a:lnTo>
                    <a:lnTo>
                      <a:pt x="505" y="47"/>
                    </a:lnTo>
                    <a:lnTo>
                      <a:pt x="513" y="39"/>
                    </a:lnTo>
                    <a:lnTo>
                      <a:pt x="521" y="32"/>
                    </a:lnTo>
                    <a:lnTo>
                      <a:pt x="529" y="32"/>
                    </a:lnTo>
                    <a:lnTo>
                      <a:pt x="537" y="24"/>
                    </a:lnTo>
                    <a:lnTo>
                      <a:pt x="545" y="24"/>
                    </a:lnTo>
                    <a:lnTo>
                      <a:pt x="553" y="16"/>
                    </a:lnTo>
                    <a:lnTo>
                      <a:pt x="560" y="16"/>
                    </a:lnTo>
                    <a:lnTo>
                      <a:pt x="568" y="16"/>
                    </a:lnTo>
                    <a:lnTo>
                      <a:pt x="576" y="8"/>
                    </a:lnTo>
                    <a:lnTo>
                      <a:pt x="584" y="8"/>
                    </a:lnTo>
                    <a:lnTo>
                      <a:pt x="592" y="0"/>
                    </a:lnTo>
                    <a:lnTo>
                      <a:pt x="600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5" name="Group 10"/>
            <p:cNvGrpSpPr>
              <a:grpSpLocks/>
            </p:cNvGrpSpPr>
            <p:nvPr/>
          </p:nvGrpSpPr>
          <p:grpSpPr bwMode="auto">
            <a:xfrm>
              <a:off x="2366" y="2833"/>
              <a:ext cx="3127" cy="1184"/>
              <a:chOff x="727" y="2013"/>
              <a:chExt cx="3127" cy="1184"/>
            </a:xfrm>
          </p:grpSpPr>
          <p:grpSp>
            <p:nvGrpSpPr>
              <p:cNvPr id="54" name="Group 11"/>
              <p:cNvGrpSpPr>
                <a:grpSpLocks/>
              </p:cNvGrpSpPr>
              <p:nvPr/>
            </p:nvGrpSpPr>
            <p:grpSpPr bwMode="auto">
              <a:xfrm>
                <a:off x="2258" y="2013"/>
                <a:ext cx="51" cy="948"/>
                <a:chOff x="1989" y="300"/>
                <a:chExt cx="51" cy="936"/>
              </a:xfrm>
            </p:grpSpPr>
            <p:sp>
              <p:nvSpPr>
                <p:cNvPr id="91" name="Oval 12"/>
                <p:cNvSpPr>
                  <a:spLocks noChangeArrowheads="1"/>
                </p:cNvSpPr>
                <p:nvPr/>
              </p:nvSpPr>
              <p:spPr bwMode="auto">
                <a:xfrm>
                  <a:off x="1989" y="300"/>
                  <a:ext cx="51" cy="4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2017" y="315"/>
                  <a:ext cx="1" cy="921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5" name="Oval 14"/>
              <p:cNvSpPr>
                <a:spLocks noChangeArrowheads="1"/>
              </p:cNvSpPr>
              <p:nvPr/>
            </p:nvSpPr>
            <p:spPr bwMode="auto">
              <a:xfrm>
                <a:off x="727" y="28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Oval 15"/>
              <p:cNvSpPr>
                <a:spLocks noChangeArrowheads="1"/>
              </p:cNvSpPr>
              <p:nvPr/>
            </p:nvSpPr>
            <p:spPr bwMode="auto">
              <a:xfrm>
                <a:off x="901" y="2953"/>
                <a:ext cx="39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Oval 16"/>
              <p:cNvSpPr>
                <a:spLocks noChangeArrowheads="1"/>
              </p:cNvSpPr>
              <p:nvPr/>
            </p:nvSpPr>
            <p:spPr bwMode="auto">
              <a:xfrm>
                <a:off x="1075" y="3079"/>
                <a:ext cx="39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Oval 17"/>
              <p:cNvSpPr>
                <a:spLocks noChangeArrowheads="1"/>
              </p:cNvSpPr>
              <p:nvPr/>
            </p:nvSpPr>
            <p:spPr bwMode="auto">
              <a:xfrm>
                <a:off x="1240" y="3158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Oval 18"/>
              <p:cNvSpPr>
                <a:spLocks noChangeArrowheads="1"/>
              </p:cNvSpPr>
              <p:nvPr/>
            </p:nvSpPr>
            <p:spPr bwMode="auto">
              <a:xfrm>
                <a:off x="1414" y="31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Oval 19"/>
              <p:cNvSpPr>
                <a:spLocks noChangeArrowheads="1"/>
              </p:cNvSpPr>
              <p:nvPr/>
            </p:nvSpPr>
            <p:spPr bwMode="auto">
              <a:xfrm>
                <a:off x="1588" y="2953"/>
                <a:ext cx="39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Oval 20"/>
              <p:cNvSpPr>
                <a:spLocks noChangeArrowheads="1"/>
              </p:cNvSpPr>
              <p:nvPr/>
            </p:nvSpPr>
            <p:spPr bwMode="auto">
              <a:xfrm>
                <a:off x="1754" y="2669"/>
                <a:ext cx="39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Oval 21"/>
              <p:cNvSpPr>
                <a:spLocks noChangeArrowheads="1"/>
              </p:cNvSpPr>
              <p:nvPr/>
            </p:nvSpPr>
            <p:spPr bwMode="auto">
              <a:xfrm>
                <a:off x="1927" y="23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Oval 22"/>
              <p:cNvSpPr>
                <a:spLocks noChangeArrowheads="1"/>
              </p:cNvSpPr>
              <p:nvPr/>
            </p:nvSpPr>
            <p:spPr bwMode="auto">
              <a:xfrm>
                <a:off x="2101" y="2101"/>
                <a:ext cx="39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Oval 23"/>
              <p:cNvSpPr>
                <a:spLocks noChangeArrowheads="1"/>
              </p:cNvSpPr>
              <p:nvPr/>
            </p:nvSpPr>
            <p:spPr bwMode="auto">
              <a:xfrm>
                <a:off x="2440" y="2101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Oval 24"/>
              <p:cNvSpPr>
                <a:spLocks noChangeArrowheads="1"/>
              </p:cNvSpPr>
              <p:nvPr/>
            </p:nvSpPr>
            <p:spPr bwMode="auto">
              <a:xfrm>
                <a:off x="2614" y="23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Oval 25"/>
              <p:cNvSpPr>
                <a:spLocks noChangeArrowheads="1"/>
              </p:cNvSpPr>
              <p:nvPr/>
            </p:nvSpPr>
            <p:spPr bwMode="auto">
              <a:xfrm>
                <a:off x="2788" y="2669"/>
                <a:ext cx="39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Oval 26"/>
              <p:cNvSpPr>
                <a:spLocks noChangeArrowheads="1"/>
              </p:cNvSpPr>
              <p:nvPr/>
            </p:nvSpPr>
            <p:spPr bwMode="auto">
              <a:xfrm>
                <a:off x="2954" y="2953"/>
                <a:ext cx="39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Oval 27"/>
              <p:cNvSpPr>
                <a:spLocks noChangeArrowheads="1"/>
              </p:cNvSpPr>
              <p:nvPr/>
            </p:nvSpPr>
            <p:spPr bwMode="auto">
              <a:xfrm>
                <a:off x="3127" y="31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Oval 28"/>
              <p:cNvSpPr>
                <a:spLocks noChangeArrowheads="1"/>
              </p:cNvSpPr>
              <p:nvPr/>
            </p:nvSpPr>
            <p:spPr bwMode="auto">
              <a:xfrm>
                <a:off x="3301" y="3158"/>
                <a:ext cx="39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Oval 29"/>
              <p:cNvSpPr>
                <a:spLocks noChangeArrowheads="1"/>
              </p:cNvSpPr>
              <p:nvPr/>
            </p:nvSpPr>
            <p:spPr bwMode="auto">
              <a:xfrm>
                <a:off x="3467" y="3079"/>
                <a:ext cx="39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Oval 30"/>
              <p:cNvSpPr>
                <a:spLocks noChangeArrowheads="1"/>
              </p:cNvSpPr>
              <p:nvPr/>
            </p:nvSpPr>
            <p:spPr bwMode="auto">
              <a:xfrm>
                <a:off x="3640" y="2953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Oval 31"/>
              <p:cNvSpPr>
                <a:spLocks noChangeArrowheads="1"/>
              </p:cNvSpPr>
              <p:nvPr/>
            </p:nvSpPr>
            <p:spPr bwMode="auto">
              <a:xfrm>
                <a:off x="3814" y="28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32"/>
              <p:cNvSpPr>
                <a:spLocks noChangeShapeType="1"/>
              </p:cNvSpPr>
              <p:nvPr/>
            </p:nvSpPr>
            <p:spPr bwMode="auto">
              <a:xfrm flipV="1">
                <a:off x="743" y="2874"/>
                <a:ext cx="1" cy="9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Oval 33"/>
              <p:cNvSpPr>
                <a:spLocks noChangeArrowheads="1"/>
              </p:cNvSpPr>
              <p:nvPr/>
            </p:nvSpPr>
            <p:spPr bwMode="auto">
              <a:xfrm>
                <a:off x="909" y="2961"/>
                <a:ext cx="24" cy="2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34"/>
              <p:cNvSpPr>
                <a:spLocks noChangeShapeType="1"/>
              </p:cNvSpPr>
              <p:nvPr/>
            </p:nvSpPr>
            <p:spPr bwMode="auto">
              <a:xfrm>
                <a:off x="1090" y="2969"/>
                <a:ext cx="1" cy="126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Line 35"/>
              <p:cNvSpPr>
                <a:spLocks noChangeShapeType="1"/>
              </p:cNvSpPr>
              <p:nvPr/>
            </p:nvSpPr>
            <p:spPr bwMode="auto">
              <a:xfrm>
                <a:off x="1256" y="2969"/>
                <a:ext cx="1" cy="20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36"/>
              <p:cNvSpPr>
                <a:spLocks noChangeShapeType="1"/>
              </p:cNvSpPr>
              <p:nvPr/>
            </p:nvSpPr>
            <p:spPr bwMode="auto">
              <a:xfrm>
                <a:off x="1430" y="2969"/>
                <a:ext cx="1" cy="17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Oval 37"/>
              <p:cNvSpPr>
                <a:spLocks noChangeArrowheads="1"/>
              </p:cNvSpPr>
              <p:nvPr/>
            </p:nvSpPr>
            <p:spPr bwMode="auto">
              <a:xfrm>
                <a:off x="1596" y="2961"/>
                <a:ext cx="23" cy="2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38"/>
              <p:cNvSpPr>
                <a:spLocks noChangeShapeType="1"/>
              </p:cNvSpPr>
              <p:nvPr/>
            </p:nvSpPr>
            <p:spPr bwMode="auto">
              <a:xfrm flipV="1">
                <a:off x="1769" y="2685"/>
                <a:ext cx="1" cy="284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Line 39"/>
              <p:cNvSpPr>
                <a:spLocks noChangeShapeType="1"/>
              </p:cNvSpPr>
              <p:nvPr/>
            </p:nvSpPr>
            <p:spPr bwMode="auto">
              <a:xfrm flipV="1">
                <a:off x="1943" y="2361"/>
                <a:ext cx="1" cy="608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40"/>
              <p:cNvSpPr>
                <a:spLocks noChangeShapeType="1"/>
              </p:cNvSpPr>
              <p:nvPr/>
            </p:nvSpPr>
            <p:spPr bwMode="auto">
              <a:xfrm flipV="1">
                <a:off x="2117" y="2117"/>
                <a:ext cx="1" cy="852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41"/>
              <p:cNvSpPr>
                <a:spLocks noChangeShapeType="1"/>
              </p:cNvSpPr>
              <p:nvPr/>
            </p:nvSpPr>
            <p:spPr bwMode="auto">
              <a:xfrm flipV="1">
                <a:off x="2456" y="2117"/>
                <a:ext cx="1" cy="852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42"/>
              <p:cNvSpPr>
                <a:spLocks noChangeShapeType="1"/>
              </p:cNvSpPr>
              <p:nvPr/>
            </p:nvSpPr>
            <p:spPr bwMode="auto">
              <a:xfrm flipV="1">
                <a:off x="2630" y="2361"/>
                <a:ext cx="1" cy="608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Line 43"/>
              <p:cNvSpPr>
                <a:spLocks noChangeShapeType="1"/>
              </p:cNvSpPr>
              <p:nvPr/>
            </p:nvSpPr>
            <p:spPr bwMode="auto">
              <a:xfrm flipV="1">
                <a:off x="2804" y="2685"/>
                <a:ext cx="1" cy="284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Oval 44"/>
              <p:cNvSpPr>
                <a:spLocks noChangeArrowheads="1"/>
              </p:cNvSpPr>
              <p:nvPr/>
            </p:nvSpPr>
            <p:spPr bwMode="auto">
              <a:xfrm>
                <a:off x="2961" y="2961"/>
                <a:ext cx="24" cy="2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Line 45"/>
              <p:cNvSpPr>
                <a:spLocks noChangeShapeType="1"/>
              </p:cNvSpPr>
              <p:nvPr/>
            </p:nvSpPr>
            <p:spPr bwMode="auto">
              <a:xfrm>
                <a:off x="3143" y="2969"/>
                <a:ext cx="1" cy="17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46"/>
              <p:cNvSpPr>
                <a:spLocks noChangeShapeType="1"/>
              </p:cNvSpPr>
              <p:nvPr/>
            </p:nvSpPr>
            <p:spPr bwMode="auto">
              <a:xfrm>
                <a:off x="3317" y="2969"/>
                <a:ext cx="1" cy="20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Line 47"/>
              <p:cNvSpPr>
                <a:spLocks noChangeShapeType="1"/>
              </p:cNvSpPr>
              <p:nvPr/>
            </p:nvSpPr>
            <p:spPr bwMode="auto">
              <a:xfrm>
                <a:off x="3483" y="2969"/>
                <a:ext cx="1" cy="126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Oval 48"/>
              <p:cNvSpPr>
                <a:spLocks noChangeArrowheads="1"/>
              </p:cNvSpPr>
              <p:nvPr/>
            </p:nvSpPr>
            <p:spPr bwMode="auto">
              <a:xfrm>
                <a:off x="3648" y="2961"/>
                <a:ext cx="24" cy="2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49"/>
              <p:cNvSpPr>
                <a:spLocks noChangeShapeType="1"/>
              </p:cNvSpPr>
              <p:nvPr/>
            </p:nvSpPr>
            <p:spPr bwMode="auto">
              <a:xfrm flipV="1">
                <a:off x="3830" y="2874"/>
                <a:ext cx="1" cy="9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46" name="Object 50"/>
            <p:cNvGraphicFramePr>
              <a:graphicFrameLocks noChangeAspect="1"/>
            </p:cNvGraphicFramePr>
            <p:nvPr/>
          </p:nvGraphicFramePr>
          <p:xfrm>
            <a:off x="3950" y="2528"/>
            <a:ext cx="18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6" name="Equation" r:id="rId30" imgW="215640" imgH="253800" progId="Equation.DSMT4">
                    <p:embed/>
                  </p:oleObj>
                </mc:Choice>
                <mc:Fallback>
                  <p:oleObj name="Equation" r:id="rId30" imgW="215640" imgH="253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0" y="2528"/>
                          <a:ext cx="181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Line 51"/>
            <p:cNvSpPr>
              <a:spLocks noChangeShapeType="1"/>
            </p:cNvSpPr>
            <p:nvPr/>
          </p:nvSpPr>
          <p:spPr bwMode="auto">
            <a:xfrm flipV="1">
              <a:off x="2285" y="3791"/>
              <a:ext cx="3401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48" name="Object 53"/>
            <p:cNvGraphicFramePr>
              <a:graphicFrameLocks noChangeAspect="1"/>
            </p:cNvGraphicFramePr>
            <p:nvPr/>
          </p:nvGraphicFramePr>
          <p:xfrm>
            <a:off x="5533" y="3827"/>
            <a:ext cx="190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7" name="Equation" r:id="rId32" imgW="152280" imgH="139680" progId="Equation.3">
                    <p:embed/>
                  </p:oleObj>
                </mc:Choice>
                <mc:Fallback>
                  <p:oleObj name="Equation" r:id="rId32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33" y="3827"/>
                          <a:ext cx="190" cy="1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Text Box 54"/>
            <p:cNvSpPr txBox="1">
              <a:spLocks noChangeArrowheads="1"/>
            </p:cNvSpPr>
            <p:nvPr/>
          </p:nvSpPr>
          <p:spPr bwMode="auto">
            <a:xfrm>
              <a:off x="3737" y="3755"/>
              <a:ext cx="2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latin typeface="Times New Roman" pitchFamily="18" charset="0"/>
                </a:rPr>
                <a:t>0</a:t>
              </a:r>
            </a:p>
          </p:txBody>
        </p:sp>
        <p:graphicFrame>
          <p:nvGraphicFramePr>
            <p:cNvPr id="50" name="Object 55"/>
            <p:cNvGraphicFramePr>
              <a:graphicFrameLocks noChangeAspect="1"/>
            </p:cNvGraphicFramePr>
            <p:nvPr/>
          </p:nvGraphicFramePr>
          <p:xfrm>
            <a:off x="3505" y="2581"/>
            <a:ext cx="303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8" name="Equation" r:id="rId34" imgW="304560" imgH="520560" progId="Equation.DSMT4">
                    <p:embed/>
                  </p:oleObj>
                </mc:Choice>
                <mc:Fallback>
                  <p:oleObj name="Equation" r:id="rId34" imgW="304560" imgH="520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5" y="2581"/>
                          <a:ext cx="303" cy="4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6"/>
            <p:cNvGraphicFramePr>
              <a:graphicFrameLocks noChangeAspect="1"/>
            </p:cNvGraphicFramePr>
            <p:nvPr/>
          </p:nvGraphicFramePr>
          <p:xfrm>
            <a:off x="4474" y="3821"/>
            <a:ext cx="215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9" name="Equation" r:id="rId36" imgW="241200" imgH="393480" progId="Equation.3">
                    <p:embed/>
                  </p:oleObj>
                </mc:Choice>
                <mc:Fallback>
                  <p:oleObj name="Equation" r:id="rId36" imgW="2412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4" y="3821"/>
                          <a:ext cx="215" cy="3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57"/>
            <p:cNvGraphicFramePr>
              <a:graphicFrameLocks noChangeAspect="1"/>
            </p:cNvGraphicFramePr>
            <p:nvPr/>
          </p:nvGraphicFramePr>
          <p:xfrm>
            <a:off x="3137" y="3821"/>
            <a:ext cx="28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0" name="Equation" r:id="rId38" imgW="419040" imgH="469800" progId="Equation.DSMT4">
                    <p:embed/>
                  </p:oleObj>
                </mc:Choice>
                <mc:Fallback>
                  <p:oleObj name="Equation" r:id="rId38" imgW="419040" imgH="469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7" y="3821"/>
                          <a:ext cx="282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58"/>
            <p:cNvGraphicFramePr>
              <a:graphicFrameLocks noChangeAspect="1"/>
            </p:cNvGraphicFramePr>
            <p:nvPr/>
          </p:nvGraphicFramePr>
          <p:xfrm>
            <a:off x="4008" y="3758"/>
            <a:ext cx="159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" name="Equation" r:id="rId40" imgW="177480" imgH="215640" progId="Equation.3">
                    <p:embed/>
                  </p:oleObj>
                </mc:Choice>
                <mc:Fallback>
                  <p:oleObj name="Equation" r:id="rId40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8" y="3758"/>
                          <a:ext cx="159" cy="1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573601229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28867" y="1351424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Smash filter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MH_Title"/>
          <p:cNvSpPr/>
          <p:nvPr>
            <p:custDataLst>
              <p:tags r:id="rId2"/>
            </p:custDataLst>
          </p:nvPr>
        </p:nvSpPr>
        <p:spPr>
          <a:xfrm>
            <a:off x="3387970" y="3092176"/>
            <a:ext cx="5668707" cy="1470709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" fmla="*/ 0 w 3254309"/>
              <a:gd name="connsiteY0" fmla="*/ 2004 h 698726"/>
              <a:gd name="connsiteX1" fmla="*/ 206017 w 3254309"/>
              <a:gd name="connsiteY1" fmla="*/ 0 h 698726"/>
              <a:gd name="connsiteX2" fmla="*/ 3254309 w 3254309"/>
              <a:gd name="connsiteY2" fmla="*/ 2004 h 698726"/>
              <a:gd name="connsiteX3" fmla="*/ 3254309 w 3254309"/>
              <a:gd name="connsiteY3" fmla="*/ 698726 h 698726"/>
              <a:gd name="connsiteX4" fmla="*/ 0 w 3254309"/>
              <a:gd name="connsiteY4" fmla="*/ 698726 h 698726"/>
              <a:gd name="connsiteX5" fmla="*/ 0 w 3254309"/>
              <a:gd name="connsiteY5" fmla="*/ 2004 h 698726"/>
              <a:gd name="connsiteX0" fmla="*/ 11697 w 3266006"/>
              <a:gd name="connsiteY0" fmla="*/ 2004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6" fmla="*/ 11697 w 3266006"/>
              <a:gd name="connsiteY6" fmla="*/ 2004 h 698726"/>
              <a:gd name="connsiteX0" fmla="*/ 0 w 3266006"/>
              <a:gd name="connsiteY0" fmla="*/ 203200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5" fmla="*/ 309154 w 3266006"/>
              <a:gd name="connsiteY5" fmla="*/ 9144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0" fmla="*/ 206017 w 3254309"/>
              <a:gd name="connsiteY0" fmla="*/ 0 h 698726"/>
              <a:gd name="connsiteX1" fmla="*/ 3254309 w 3254309"/>
              <a:gd name="connsiteY1" fmla="*/ 2004 h 698726"/>
              <a:gd name="connsiteX2" fmla="*/ 3254309 w 3254309"/>
              <a:gd name="connsiteY2" fmla="*/ 698726 h 698726"/>
              <a:gd name="connsiteX3" fmla="*/ 0 w 3254309"/>
              <a:gd name="connsiteY3" fmla="*/ 698726 h 698726"/>
              <a:gd name="connsiteX4" fmla="*/ 209 w 3254309"/>
              <a:gd name="connsiteY4" fmla="*/ 203200 h 6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ea typeface="微软雅黑"/>
                <a:cs typeface="Times New Roman" panose="02020603050405020304" pitchFamily="18" charset="0"/>
                <a:sym typeface="Arial"/>
              </a:rPr>
              <a:t>Smash filter</a:t>
            </a:r>
          </a:p>
        </p:txBody>
      </p:sp>
      <p:sp>
        <p:nvSpPr>
          <p:cNvPr id="9" name="MH_Others_1"/>
          <p:cNvSpPr/>
          <p:nvPr>
            <p:custDataLst>
              <p:tags r:id="rId3"/>
            </p:custDataLst>
          </p:nvPr>
        </p:nvSpPr>
        <p:spPr>
          <a:xfrm rot="8275313">
            <a:off x="3346587" y="2870473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MH_Others_2"/>
          <p:cNvSpPr/>
          <p:nvPr>
            <p:custDataLst>
              <p:tags r:id="rId4"/>
            </p:custDataLst>
          </p:nvPr>
        </p:nvSpPr>
        <p:spPr>
          <a:xfrm rot="5747767">
            <a:off x="3361615" y="3102849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393490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675859" y="1313137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Smash filter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17" y="2504049"/>
            <a:ext cx="7302349" cy="30043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54" y="2912063"/>
            <a:ext cx="2917698" cy="21882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36" y="2504049"/>
            <a:ext cx="7333330" cy="34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07362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_1">
            <a:extLst>
              <a:ext uri="{FF2B5EF4-FFF2-40B4-BE49-F238E27FC236}">
                <a16:creationId xmlns:a16="http://schemas.microsoft.com/office/drawing/2014/main" id="{EAE37F46-C188-4F8D-9C68-6F5DED1BFAF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1247216" y="3857293"/>
            <a:ext cx="5346228" cy="41951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" name="MH_Other_2">
            <a:extLst>
              <a:ext uri="{FF2B5EF4-FFF2-40B4-BE49-F238E27FC236}">
                <a16:creationId xmlns:a16="http://schemas.microsoft.com/office/drawing/2014/main" id="{2D6212A2-F50D-4A12-BE19-8826B463420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64527" y="1194672"/>
            <a:ext cx="1120718" cy="11227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MH_SubTitle_1">
            <a:extLst>
              <a:ext uri="{FF2B5EF4-FFF2-40B4-BE49-F238E27FC236}">
                <a16:creationId xmlns:a16="http://schemas.microsoft.com/office/drawing/2014/main" id="{814B00AF-98C3-4B03-8E52-2F90544CD3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18502" y="1280787"/>
            <a:ext cx="980628" cy="982687"/>
          </a:xfrm>
          <a:prstGeom prst="ellipse">
            <a:avLst/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1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MH_Other_3">
            <a:extLst>
              <a:ext uri="{FF2B5EF4-FFF2-40B4-BE49-F238E27FC236}">
                <a16:creationId xmlns:a16="http://schemas.microsoft.com/office/drawing/2014/main" id="{7C8B27BB-7B94-47D4-931F-5B0A689AB8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59708" y="2531320"/>
            <a:ext cx="1120718" cy="11227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MH_SubTitle_2">
            <a:extLst>
              <a:ext uri="{FF2B5EF4-FFF2-40B4-BE49-F238E27FC236}">
                <a16:creationId xmlns:a16="http://schemas.microsoft.com/office/drawing/2014/main" id="{73242264-CE64-446D-8B3B-CB7F4154479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13683" y="2617435"/>
            <a:ext cx="980628" cy="982687"/>
          </a:xfrm>
          <a:prstGeom prst="ellipse">
            <a:avLst/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2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MH_Other_4">
            <a:extLst>
              <a:ext uri="{FF2B5EF4-FFF2-40B4-BE49-F238E27FC236}">
                <a16:creationId xmlns:a16="http://schemas.microsoft.com/office/drawing/2014/main" id="{491459F5-A46C-40BF-BB4F-1D35905355D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9708" y="3824212"/>
            <a:ext cx="1120718" cy="11227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MH_SubTitle_3">
            <a:extLst>
              <a:ext uri="{FF2B5EF4-FFF2-40B4-BE49-F238E27FC236}">
                <a16:creationId xmlns:a16="http://schemas.microsoft.com/office/drawing/2014/main" id="{EC4B0918-2BBB-4C82-9F88-3A5AE0B49FD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13683" y="3910327"/>
            <a:ext cx="980628" cy="982687"/>
          </a:xfrm>
          <a:prstGeom prst="ellipse">
            <a:avLst/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3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MH_Other_5">
            <a:extLst>
              <a:ext uri="{FF2B5EF4-FFF2-40B4-BE49-F238E27FC236}">
                <a16:creationId xmlns:a16="http://schemas.microsoft.com/office/drawing/2014/main" id="{95E2C7C2-A29A-4EE5-A590-C96696761A4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9708" y="5136962"/>
            <a:ext cx="1120718" cy="11227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MH_SubTitle_4">
            <a:extLst>
              <a:ext uri="{FF2B5EF4-FFF2-40B4-BE49-F238E27FC236}">
                <a16:creationId xmlns:a16="http://schemas.microsoft.com/office/drawing/2014/main" id="{9DC98601-B8A1-4337-9C3F-B085803BF41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13683" y="5223077"/>
            <a:ext cx="980628" cy="982687"/>
          </a:xfrm>
          <a:prstGeom prst="ellipse">
            <a:avLst/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4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49A4553D-4EF0-4E33-8E8A-6E2F3134D3D2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Purpose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DA24636-438F-4E17-AD2B-8A62FADF1F3D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28B24C6-DCE7-4EDD-B35F-AFA810444C6C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232659-3A99-4C3F-8B62-7CB2D87E07D1}"/>
              </a:ext>
            </a:extLst>
          </p:cNvPr>
          <p:cNvSpPr txBox="1"/>
          <p:nvPr/>
        </p:nvSpPr>
        <p:spPr>
          <a:xfrm>
            <a:off x="2630078" y="1525227"/>
            <a:ext cx="942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Further understanding Fourier Transform and color space </a:t>
            </a:r>
            <a:endParaRPr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CF7587-0A3D-4980-A028-3A53CC0319AD}"/>
              </a:ext>
            </a:extLst>
          </p:cNvPr>
          <p:cNvSpPr txBox="1"/>
          <p:nvPr/>
        </p:nvSpPr>
        <p:spPr>
          <a:xfrm>
            <a:off x="2669834" y="2861875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Pursuing the art</a:t>
            </a:r>
            <a:endParaRPr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7AF335C-90C0-4807-8CA5-326E8C7DEDA0}"/>
              </a:ext>
            </a:extLst>
          </p:cNvPr>
          <p:cNvSpPr txBox="1"/>
          <p:nvPr/>
        </p:nvSpPr>
        <p:spPr>
          <a:xfrm>
            <a:off x="2753685" y="560913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Learn with fun</a:t>
            </a:r>
            <a:endParaRPr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15A45A3-544E-4DA8-AF45-06515ECEC52E}"/>
              </a:ext>
            </a:extLst>
          </p:cNvPr>
          <p:cNvSpPr txBox="1"/>
          <p:nvPr/>
        </p:nvSpPr>
        <p:spPr>
          <a:xfrm>
            <a:off x="2683088" y="4261472"/>
            <a:ext cx="8509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The combination of photography and painting</a:t>
            </a:r>
            <a:endParaRPr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207422"/>
      </p:ext>
    </p:extLst>
  </p:cSld>
  <p:clrMapOvr>
    <a:masterClrMapping/>
  </p:clrMapOvr>
  <p:transition spd="slow" advClick="0" advTm="3000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675859" y="1313137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ea typeface="微软雅黑"/>
                <a:sym typeface="Arial"/>
              </a:rPr>
              <a:t>Smash filter</a:t>
            </a:r>
            <a:endParaRPr lang="zh-CN" altLang="en-US" dirty="0">
              <a:solidFill>
                <a:schemeClr val="bg1"/>
              </a:solidFill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167" y="1561856"/>
            <a:ext cx="4595303" cy="1890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167" y="4007792"/>
            <a:ext cx="4595959" cy="2163406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4813566" y="3555737"/>
            <a:ext cx="520504" cy="4345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36708" y="3054970"/>
            <a:ext cx="28135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2"/>
                </a:solidFill>
              </a:rPr>
              <a:t>Image tool box</a:t>
            </a:r>
          </a:p>
          <a:p>
            <a:r>
              <a:rPr kumimoji="1" lang="en-US" altLang="zh-CN" sz="2800" dirty="0">
                <a:solidFill>
                  <a:schemeClr val="tx2"/>
                </a:solidFill>
              </a:rPr>
              <a:t>&amp;</a:t>
            </a:r>
          </a:p>
          <a:p>
            <a:r>
              <a:rPr kumimoji="1" lang="en-US" altLang="zh-CN" sz="2800" dirty="0">
                <a:solidFill>
                  <a:schemeClr val="tx2"/>
                </a:solidFill>
              </a:rPr>
              <a:t>Resize() function</a:t>
            </a:r>
            <a:endParaRPr kumimoji="1"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89676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675859" y="1313137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ea typeface="微软雅黑"/>
                <a:sym typeface="Arial"/>
              </a:rPr>
              <a:t>Smash filter</a:t>
            </a:r>
            <a:endParaRPr lang="zh-CN" altLang="en-US" dirty="0">
              <a:solidFill>
                <a:schemeClr val="bg1"/>
              </a:solidFill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85" y="1696447"/>
            <a:ext cx="4048575" cy="19057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86" y="3982280"/>
            <a:ext cx="4048574" cy="1920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34" y="2736796"/>
            <a:ext cx="4733028" cy="2152358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5899067" y="3631447"/>
            <a:ext cx="482176" cy="393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99067" y="1706401"/>
            <a:ext cx="5617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2"/>
                </a:solidFill>
              </a:rPr>
              <a:t>If</a:t>
            </a:r>
            <a:r>
              <a:rPr kumimoji="1" lang="zh-CN" altLang="en-US" sz="2800" dirty="0">
                <a:solidFill>
                  <a:schemeClr val="tx2"/>
                </a:solidFill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</a:rPr>
              <a:t>the pixel isn’t black, change with the pixel in the original picture </a:t>
            </a:r>
            <a:endParaRPr kumimoji="1"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54391" y="4942399"/>
            <a:ext cx="5084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2"/>
                </a:solidFill>
              </a:rPr>
              <a:t>If the pixel is black, keep is as black.</a:t>
            </a:r>
            <a:endParaRPr kumimoji="1"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92237" y="3571984"/>
            <a:ext cx="180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2"/>
                </a:solidFill>
              </a:rPr>
              <a:t>Original picture</a:t>
            </a:r>
            <a:endParaRPr kumimoji="1"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892237" y="5938868"/>
            <a:ext cx="188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2"/>
                </a:solidFill>
              </a:rPr>
              <a:t>Smash material</a:t>
            </a:r>
            <a:endParaRPr kumimoji="1" lang="zh-CN" alt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76542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41" grpId="0"/>
      <p:bldP spid="42" grpId="0"/>
      <p:bldP spid="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675859" y="1313137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ea typeface="微软雅黑"/>
                <a:sym typeface="Arial"/>
              </a:rPr>
              <a:t>Smash filter</a:t>
            </a:r>
            <a:endParaRPr lang="zh-CN" altLang="en-US" dirty="0">
              <a:solidFill>
                <a:schemeClr val="bg1"/>
              </a:solidFill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58" y="1794261"/>
            <a:ext cx="4252149" cy="19336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58" y="4161844"/>
            <a:ext cx="4219896" cy="184249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6087889" y="3727938"/>
            <a:ext cx="482176" cy="393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79" y="3193366"/>
            <a:ext cx="4632258" cy="21804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75496" y="2236240"/>
            <a:ext cx="2044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2"/>
                </a:solidFill>
              </a:rPr>
              <a:t>Same way</a:t>
            </a:r>
            <a:endParaRPr kumimoji="1"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37650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27E9545-5901-492A-8EF8-1795083778D8}"/>
              </a:ext>
            </a:extLst>
          </p:cNvPr>
          <p:cNvSpPr/>
          <p:nvPr/>
        </p:nvSpPr>
        <p:spPr>
          <a:xfrm>
            <a:off x="0" y="1979258"/>
            <a:ext cx="12297508" cy="2739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" name="MH_Title"/>
          <p:cNvSpPr/>
          <p:nvPr>
            <p:custDataLst>
              <p:tags r:id="rId2"/>
            </p:custDataLst>
          </p:nvPr>
        </p:nvSpPr>
        <p:spPr>
          <a:xfrm>
            <a:off x="3293587" y="3231658"/>
            <a:ext cx="5668707" cy="1169426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" fmla="*/ 0 w 3254309"/>
              <a:gd name="connsiteY0" fmla="*/ 2004 h 698726"/>
              <a:gd name="connsiteX1" fmla="*/ 206017 w 3254309"/>
              <a:gd name="connsiteY1" fmla="*/ 0 h 698726"/>
              <a:gd name="connsiteX2" fmla="*/ 3254309 w 3254309"/>
              <a:gd name="connsiteY2" fmla="*/ 2004 h 698726"/>
              <a:gd name="connsiteX3" fmla="*/ 3254309 w 3254309"/>
              <a:gd name="connsiteY3" fmla="*/ 698726 h 698726"/>
              <a:gd name="connsiteX4" fmla="*/ 0 w 3254309"/>
              <a:gd name="connsiteY4" fmla="*/ 698726 h 698726"/>
              <a:gd name="connsiteX5" fmla="*/ 0 w 3254309"/>
              <a:gd name="connsiteY5" fmla="*/ 2004 h 698726"/>
              <a:gd name="connsiteX0" fmla="*/ 11697 w 3266006"/>
              <a:gd name="connsiteY0" fmla="*/ 2004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6" fmla="*/ 11697 w 3266006"/>
              <a:gd name="connsiteY6" fmla="*/ 2004 h 698726"/>
              <a:gd name="connsiteX0" fmla="*/ 0 w 3266006"/>
              <a:gd name="connsiteY0" fmla="*/ 203200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5" fmla="*/ 309154 w 3266006"/>
              <a:gd name="connsiteY5" fmla="*/ 9144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0" fmla="*/ 206017 w 3254309"/>
              <a:gd name="connsiteY0" fmla="*/ 0 h 698726"/>
              <a:gd name="connsiteX1" fmla="*/ 3254309 w 3254309"/>
              <a:gd name="connsiteY1" fmla="*/ 2004 h 698726"/>
              <a:gd name="connsiteX2" fmla="*/ 3254309 w 3254309"/>
              <a:gd name="connsiteY2" fmla="*/ 698726 h 698726"/>
              <a:gd name="connsiteX3" fmla="*/ 0 w 3254309"/>
              <a:gd name="connsiteY3" fmla="*/ 698726 h 698726"/>
              <a:gd name="connsiteX4" fmla="*/ 209 w 3254309"/>
              <a:gd name="connsiteY4" fmla="*/ 203200 h 6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ea typeface="微软雅黑"/>
                <a:cs typeface="Times New Roman" panose="02020603050405020304" pitchFamily="18" charset="0"/>
                <a:sym typeface="Arial"/>
              </a:rPr>
              <a:t>Pipeline &amp; Final work</a:t>
            </a:r>
          </a:p>
          <a:p>
            <a:pPr algn="ctr"/>
            <a:endParaRPr lang="en-US" altLang="zh-CN" sz="3200" b="1" dirty="0">
              <a:solidFill>
                <a:srgbClr val="0070C0"/>
              </a:solidFill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MH_Others_1"/>
          <p:cNvSpPr/>
          <p:nvPr>
            <p:custDataLst>
              <p:tags r:id="rId3"/>
            </p:custDataLst>
          </p:nvPr>
        </p:nvSpPr>
        <p:spPr>
          <a:xfrm rot="8275313">
            <a:off x="3252204" y="3009954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MH_Others_2"/>
          <p:cNvSpPr/>
          <p:nvPr>
            <p:custDataLst>
              <p:tags r:id="rId4"/>
            </p:custDataLst>
          </p:nvPr>
        </p:nvSpPr>
        <p:spPr>
          <a:xfrm rot="5747767">
            <a:off x="3267232" y="3242330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" name="MH_Number"/>
          <p:cNvSpPr txBox="1"/>
          <p:nvPr>
            <p:custDataLst>
              <p:tags r:id="rId5"/>
            </p:custDataLst>
          </p:nvPr>
        </p:nvSpPr>
        <p:spPr>
          <a:xfrm>
            <a:off x="4877178" y="2043723"/>
            <a:ext cx="2501522" cy="12508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11500" dirty="0">
                <a:solidFill>
                  <a:srgbClr val="0070C0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3</a:t>
            </a:r>
            <a:endParaRPr lang="zh-CN" altLang="en-US" sz="11500" dirty="0">
              <a:solidFill>
                <a:srgbClr val="0070C0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0B5755-D159-45FB-8E8A-EFCDC6B18C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0"/>
            <a:ext cx="924025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4496816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SubTitle_1">
            <a:extLst>
              <a:ext uri="{FF2B5EF4-FFF2-40B4-BE49-F238E27FC236}">
                <a16:creationId xmlns:a16="http://schemas.microsoft.com/office/drawing/2014/main" id="{BEF0D20E-7081-4D34-BA8C-8BB7FC2C8C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65843" y="1716600"/>
            <a:ext cx="1862552" cy="1896193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Dirty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Filter </a:t>
            </a:r>
            <a:endParaRPr lang="zh-CN" altLang="en-US" sz="2000" dirty="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9" name="MH_Other_3">
            <a:extLst>
              <a:ext uri="{FF2B5EF4-FFF2-40B4-BE49-F238E27FC236}">
                <a16:creationId xmlns:a16="http://schemas.microsoft.com/office/drawing/2014/main" id="{5F316AD0-361E-4556-B67A-0D5EB4BE82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59035" y="2315613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245D7A8-A415-4C01-878F-9B674FDCF653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sym typeface="Arial"/>
              </a:rPr>
              <a:t>Pipeline &amp; Final work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C34E22D-C694-4261-B53E-CCBF5A73A461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560E298-1CE0-42E2-918A-675DD05CF0B1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MH_SubTitle_1">
            <a:extLst>
              <a:ext uri="{FF2B5EF4-FFF2-40B4-BE49-F238E27FC236}">
                <a16:creationId xmlns:a16="http://schemas.microsoft.com/office/drawing/2014/main" id="{31F61FA4-8E21-470E-BF28-9A872F3DAA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832822" y="1722078"/>
            <a:ext cx="1862552" cy="1843200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Saturation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Enhance</a:t>
            </a:r>
            <a:endParaRPr lang="zh-CN" altLang="en-US" sz="2000" dirty="0">
              <a:solidFill>
                <a:srgbClr val="FFFFFF"/>
              </a:solidFill>
              <a:ea typeface="微软雅黑"/>
              <a:sym typeface="Arial"/>
            </a:endParaRPr>
          </a:p>
        </p:txBody>
      </p:sp>
      <p:sp>
        <p:nvSpPr>
          <p:cNvPr id="26" name="MH_SubTitle_1">
            <a:extLst>
              <a:ext uri="{FF2B5EF4-FFF2-40B4-BE49-F238E27FC236}">
                <a16:creationId xmlns:a16="http://schemas.microsoft.com/office/drawing/2014/main" id="{4226D94B-A6A6-4512-B97D-5722CF17A65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42695" y="1769593"/>
            <a:ext cx="1862552" cy="1843200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Oil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Painting </a:t>
            </a:r>
            <a:endParaRPr lang="zh-CN" altLang="en-US" sz="2000" dirty="0">
              <a:solidFill>
                <a:srgbClr val="FFFFFF"/>
              </a:solidFill>
              <a:ea typeface="微软雅黑"/>
              <a:sym typeface="Arial"/>
            </a:endParaRPr>
          </a:p>
        </p:txBody>
      </p:sp>
      <p:sp>
        <p:nvSpPr>
          <p:cNvPr id="28" name="MH_Other_3">
            <a:extLst>
              <a:ext uri="{FF2B5EF4-FFF2-40B4-BE49-F238E27FC236}">
                <a16:creationId xmlns:a16="http://schemas.microsoft.com/office/drawing/2014/main" id="{BEFE358E-CB9B-448F-B11B-F8B50919FBC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846118" y="2315613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9" name="MH_Other_3">
            <a:extLst>
              <a:ext uri="{FF2B5EF4-FFF2-40B4-BE49-F238E27FC236}">
                <a16:creationId xmlns:a16="http://schemas.microsoft.com/office/drawing/2014/main" id="{A6F7FAEB-EAD8-4B5D-86A8-4FC5F96791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349621" y="2382011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0" name="MH_SubTitle_1">
            <a:extLst>
              <a:ext uri="{FF2B5EF4-FFF2-40B4-BE49-F238E27FC236}">
                <a16:creationId xmlns:a16="http://schemas.microsoft.com/office/drawing/2014/main" id="{27B90711-0535-4E51-A4E7-88D90867267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87283" y="3948640"/>
            <a:ext cx="1862552" cy="1843200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Add 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Texture</a:t>
            </a:r>
          </a:p>
        </p:txBody>
      </p:sp>
      <p:sp>
        <p:nvSpPr>
          <p:cNvPr id="31" name="MH_SubTitle_1">
            <a:extLst>
              <a:ext uri="{FF2B5EF4-FFF2-40B4-BE49-F238E27FC236}">
                <a16:creationId xmlns:a16="http://schemas.microsoft.com/office/drawing/2014/main" id="{BFCB3A38-C185-4F79-8874-3C7E9387B48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168832" y="3949868"/>
            <a:ext cx="1862552" cy="1843200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en-US" altLang="zh-CN" sz="2000" dirty="0">
              <a:solidFill>
                <a:srgbClr val="FFFFFF"/>
              </a:solidFill>
              <a:ea typeface="微软雅黑"/>
              <a:sym typeface="Arial"/>
            </a:endParaRP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Outline</a:t>
            </a:r>
          </a:p>
          <a:p>
            <a:pPr algn="ctr">
              <a:defRPr/>
            </a:pPr>
            <a:endParaRPr lang="en-US" altLang="zh-CN" sz="2000" dirty="0">
              <a:solidFill>
                <a:srgbClr val="FFFFFF"/>
              </a:solidFill>
              <a:ea typeface="微软雅黑"/>
              <a:sym typeface="Arial"/>
            </a:endParaRPr>
          </a:p>
        </p:txBody>
      </p:sp>
      <p:sp>
        <p:nvSpPr>
          <p:cNvPr id="32" name="MH_Other_3">
            <a:extLst>
              <a:ext uri="{FF2B5EF4-FFF2-40B4-BE49-F238E27FC236}">
                <a16:creationId xmlns:a16="http://schemas.microsoft.com/office/drawing/2014/main" id="{A0951E27-9451-4AA4-9664-AE7D8BFAB63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498264" y="4698182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3" name="MH_Other_3">
            <a:extLst>
              <a:ext uri="{FF2B5EF4-FFF2-40B4-BE49-F238E27FC236}">
                <a16:creationId xmlns:a16="http://schemas.microsoft.com/office/drawing/2014/main" id="{12E8E8E5-482A-4DFA-B56C-73A64671297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095571" y="4698182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4" name="MH_SubTitle_1">
            <a:extLst>
              <a:ext uri="{FF2B5EF4-FFF2-40B4-BE49-F238E27FC236}">
                <a16:creationId xmlns:a16="http://schemas.microsoft.com/office/drawing/2014/main" id="{7078A909-3012-45F1-8736-35C1E4DC16F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583656" y="3957200"/>
            <a:ext cx="1862552" cy="1896193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Yellow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Filter </a:t>
            </a:r>
            <a:endParaRPr lang="zh-CN" altLang="en-US" sz="2000" dirty="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5" name="MH_SubTitle_1">
            <a:extLst>
              <a:ext uri="{FF2B5EF4-FFF2-40B4-BE49-F238E27FC236}">
                <a16:creationId xmlns:a16="http://schemas.microsoft.com/office/drawing/2014/main" id="{0A34E474-5E6B-4964-B6DB-7B35680B6BA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124539" y="3995949"/>
            <a:ext cx="1862552" cy="1896193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HA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Transform</a:t>
            </a:r>
          </a:p>
        </p:txBody>
      </p:sp>
      <p:sp>
        <p:nvSpPr>
          <p:cNvPr id="36" name="MH_Other_3">
            <a:extLst>
              <a:ext uri="{FF2B5EF4-FFF2-40B4-BE49-F238E27FC236}">
                <a16:creationId xmlns:a16="http://schemas.microsoft.com/office/drawing/2014/main" id="{DEF8D7E9-0F27-4166-833E-38315C19B23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590536" y="4661373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9317408"/>
      </p:ext>
    </p:extLst>
  </p:cSld>
  <p:clrMapOvr>
    <a:masterClrMapping/>
  </p:clrMapOvr>
  <p:transition spd="slow" advClick="0" advTm="3000"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SubTitle_1">
            <a:extLst>
              <a:ext uri="{FF2B5EF4-FFF2-40B4-BE49-F238E27FC236}">
                <a16:creationId xmlns:a16="http://schemas.microsoft.com/office/drawing/2014/main" id="{BEF0D20E-7081-4D34-BA8C-8BB7FC2C8C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6397" y="1114288"/>
            <a:ext cx="1862552" cy="1896193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Dirty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Filter </a:t>
            </a:r>
            <a:endParaRPr lang="zh-CN" altLang="en-US" sz="2000" dirty="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9" name="MH_Other_3">
            <a:extLst>
              <a:ext uri="{FF2B5EF4-FFF2-40B4-BE49-F238E27FC236}">
                <a16:creationId xmlns:a16="http://schemas.microsoft.com/office/drawing/2014/main" id="{5F316AD0-361E-4556-B67A-0D5EB4BE82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57854" y="1779712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245D7A8-A415-4C01-878F-9B674FDCF653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sym typeface="Arial"/>
              </a:rPr>
              <a:t>Pipeline &amp; Final work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C34E22D-C694-4261-B53E-CCBF5A73A461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560E298-1CE0-42E2-918A-675DD05CF0B1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37" y="1238299"/>
            <a:ext cx="6376571" cy="47326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29" y="1238299"/>
            <a:ext cx="6376572" cy="4782429"/>
          </a:xfrm>
          <a:prstGeom prst="rect">
            <a:avLst/>
          </a:prstGeom>
        </p:spPr>
      </p:pic>
      <p:sp>
        <p:nvSpPr>
          <p:cNvPr id="10" name="MH_SubTitle_1">
            <a:extLst>
              <a:ext uri="{FF2B5EF4-FFF2-40B4-BE49-F238E27FC236}">
                <a16:creationId xmlns:a16="http://schemas.microsoft.com/office/drawing/2014/main" id="{31F61FA4-8E21-470E-BF28-9A872F3DAA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2186" y="1173499"/>
            <a:ext cx="1862552" cy="1843200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Saturation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Enhance</a:t>
            </a:r>
            <a:endParaRPr lang="zh-CN" altLang="en-US" sz="2000" dirty="0">
              <a:solidFill>
                <a:srgbClr val="FFFFFF"/>
              </a:solidFill>
              <a:ea typeface="微软雅黑"/>
              <a:sym typeface="Arial"/>
            </a:endParaRPr>
          </a:p>
        </p:txBody>
      </p:sp>
      <p:sp>
        <p:nvSpPr>
          <p:cNvPr id="11" name="MH_Other_3">
            <a:extLst>
              <a:ext uri="{FF2B5EF4-FFF2-40B4-BE49-F238E27FC236}">
                <a16:creationId xmlns:a16="http://schemas.microsoft.com/office/drawing/2014/main" id="{BEFE358E-CB9B-448F-B11B-F8B50919FB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355482" y="1767034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44" y="1272327"/>
            <a:ext cx="6349980" cy="4748401"/>
          </a:xfrm>
          <a:prstGeom prst="rect">
            <a:avLst/>
          </a:prstGeom>
        </p:spPr>
      </p:pic>
      <p:sp>
        <p:nvSpPr>
          <p:cNvPr id="12" name="MH_SubTitle_1">
            <a:extLst>
              <a:ext uri="{FF2B5EF4-FFF2-40B4-BE49-F238E27FC236}">
                <a16:creationId xmlns:a16="http://schemas.microsoft.com/office/drawing/2014/main" id="{4226D94B-A6A6-4512-B97D-5722CF17A65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31751" y="1173499"/>
            <a:ext cx="1862552" cy="1843200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Oil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Painting </a:t>
            </a:r>
            <a:endParaRPr lang="zh-CN" altLang="en-US" sz="2000" dirty="0">
              <a:solidFill>
                <a:srgbClr val="FFFFFF"/>
              </a:solidFill>
              <a:ea typeface="微软雅黑"/>
              <a:sym typeface="Arial"/>
            </a:endParaRPr>
          </a:p>
        </p:txBody>
      </p:sp>
      <p:sp>
        <p:nvSpPr>
          <p:cNvPr id="13" name="MH_Other_3">
            <a:extLst>
              <a:ext uri="{FF2B5EF4-FFF2-40B4-BE49-F238E27FC236}">
                <a16:creationId xmlns:a16="http://schemas.microsoft.com/office/drawing/2014/main" id="{A6F7FAEB-EAD8-4B5D-86A8-4FC5F96791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338677" y="1785917"/>
            <a:ext cx="423898" cy="56534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791" y="1272327"/>
            <a:ext cx="6365333" cy="4761914"/>
          </a:xfrm>
          <a:prstGeom prst="rect">
            <a:avLst/>
          </a:prstGeom>
        </p:spPr>
      </p:pic>
      <p:sp>
        <p:nvSpPr>
          <p:cNvPr id="18" name="MH_SubTitle_1">
            <a:extLst>
              <a:ext uri="{FF2B5EF4-FFF2-40B4-BE49-F238E27FC236}">
                <a16:creationId xmlns:a16="http://schemas.microsoft.com/office/drawing/2014/main" id="{27B90711-0535-4E51-A4E7-88D90867267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05158" y="1108070"/>
            <a:ext cx="1862552" cy="1843200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Add 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Texture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/>
                <a:sym typeface="Arial"/>
              </a:rPr>
              <a:t>&amp;outline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19" y="1249768"/>
            <a:ext cx="6361717" cy="4793518"/>
          </a:xfrm>
          <a:prstGeom prst="rect">
            <a:avLst/>
          </a:prstGeom>
        </p:spPr>
      </p:pic>
      <p:sp>
        <p:nvSpPr>
          <p:cNvPr id="19" name="MH_SubTitle_1">
            <a:extLst>
              <a:ext uri="{FF2B5EF4-FFF2-40B4-BE49-F238E27FC236}">
                <a16:creationId xmlns:a16="http://schemas.microsoft.com/office/drawing/2014/main" id="{7078A909-3012-45F1-8736-35C1E4DC16F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12835" y="1147002"/>
            <a:ext cx="1862552" cy="1896193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Yellow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Filter </a:t>
            </a:r>
            <a:endParaRPr lang="zh-CN" altLang="en-US" sz="2000" dirty="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208" y="1297739"/>
            <a:ext cx="6362520" cy="4771890"/>
          </a:xfrm>
          <a:prstGeom prst="rect">
            <a:avLst/>
          </a:prstGeom>
        </p:spPr>
      </p:pic>
      <p:sp>
        <p:nvSpPr>
          <p:cNvPr id="21" name="MH_SubTitle_1">
            <a:extLst>
              <a:ext uri="{FF2B5EF4-FFF2-40B4-BE49-F238E27FC236}">
                <a16:creationId xmlns:a16="http://schemas.microsoft.com/office/drawing/2014/main" id="{0A34E474-5E6B-4964-B6DB-7B35680B6BA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36198" y="1130645"/>
            <a:ext cx="1862552" cy="1896193"/>
          </a:xfrm>
          <a:prstGeom prst="ellipse">
            <a:avLst/>
          </a:prstGeom>
          <a:solidFill>
            <a:srgbClr val="247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HA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Transform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84" y="1245984"/>
            <a:ext cx="6436958" cy="48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48521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27E9545-5901-492A-8EF8-1795083778D8}"/>
              </a:ext>
            </a:extLst>
          </p:cNvPr>
          <p:cNvSpPr/>
          <p:nvPr/>
        </p:nvSpPr>
        <p:spPr>
          <a:xfrm>
            <a:off x="0" y="1979258"/>
            <a:ext cx="12297508" cy="2739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" name="MH_Title"/>
          <p:cNvSpPr/>
          <p:nvPr>
            <p:custDataLst>
              <p:tags r:id="rId2"/>
            </p:custDataLst>
          </p:nvPr>
        </p:nvSpPr>
        <p:spPr>
          <a:xfrm>
            <a:off x="2859836" y="3290273"/>
            <a:ext cx="6799982" cy="853833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" fmla="*/ 0 w 3254309"/>
              <a:gd name="connsiteY0" fmla="*/ 2004 h 698726"/>
              <a:gd name="connsiteX1" fmla="*/ 206017 w 3254309"/>
              <a:gd name="connsiteY1" fmla="*/ 0 h 698726"/>
              <a:gd name="connsiteX2" fmla="*/ 3254309 w 3254309"/>
              <a:gd name="connsiteY2" fmla="*/ 2004 h 698726"/>
              <a:gd name="connsiteX3" fmla="*/ 3254309 w 3254309"/>
              <a:gd name="connsiteY3" fmla="*/ 698726 h 698726"/>
              <a:gd name="connsiteX4" fmla="*/ 0 w 3254309"/>
              <a:gd name="connsiteY4" fmla="*/ 698726 h 698726"/>
              <a:gd name="connsiteX5" fmla="*/ 0 w 3254309"/>
              <a:gd name="connsiteY5" fmla="*/ 2004 h 698726"/>
              <a:gd name="connsiteX0" fmla="*/ 11697 w 3266006"/>
              <a:gd name="connsiteY0" fmla="*/ 2004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6" fmla="*/ 11697 w 3266006"/>
              <a:gd name="connsiteY6" fmla="*/ 2004 h 698726"/>
              <a:gd name="connsiteX0" fmla="*/ 0 w 3266006"/>
              <a:gd name="connsiteY0" fmla="*/ 203200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5" fmla="*/ 309154 w 3266006"/>
              <a:gd name="connsiteY5" fmla="*/ 9144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0" fmla="*/ 206017 w 3254309"/>
              <a:gd name="connsiteY0" fmla="*/ 0 h 698726"/>
              <a:gd name="connsiteX1" fmla="*/ 3254309 w 3254309"/>
              <a:gd name="connsiteY1" fmla="*/ 2004 h 698726"/>
              <a:gd name="connsiteX2" fmla="*/ 3254309 w 3254309"/>
              <a:gd name="connsiteY2" fmla="*/ 698726 h 698726"/>
              <a:gd name="connsiteX3" fmla="*/ 0 w 3254309"/>
              <a:gd name="connsiteY3" fmla="*/ 698726 h 698726"/>
              <a:gd name="connsiteX4" fmla="*/ 209 w 3254309"/>
              <a:gd name="connsiteY4" fmla="*/ 203200 h 6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rgbClr val="2474BA"/>
                </a:solidFill>
                <a:ea typeface="微软雅黑"/>
                <a:cs typeface="Times New Roman" panose="02020603050405020304" pitchFamily="18" charset="0"/>
                <a:sym typeface="Arial"/>
              </a:rPr>
              <a:t>Weakness &amp; Improvement</a:t>
            </a:r>
          </a:p>
        </p:txBody>
      </p:sp>
      <p:sp>
        <p:nvSpPr>
          <p:cNvPr id="3" name="MH_Others_1"/>
          <p:cNvSpPr/>
          <p:nvPr>
            <p:custDataLst>
              <p:tags r:id="rId3"/>
            </p:custDataLst>
          </p:nvPr>
        </p:nvSpPr>
        <p:spPr>
          <a:xfrm rot="8275313">
            <a:off x="2818453" y="3068569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MH_Others_2"/>
          <p:cNvSpPr/>
          <p:nvPr>
            <p:custDataLst>
              <p:tags r:id="rId4"/>
            </p:custDataLst>
          </p:nvPr>
        </p:nvSpPr>
        <p:spPr>
          <a:xfrm rot="5747767">
            <a:off x="2833481" y="3300945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" name="MH_Number"/>
          <p:cNvSpPr txBox="1"/>
          <p:nvPr>
            <p:custDataLst>
              <p:tags r:id="rId5"/>
            </p:custDataLst>
          </p:nvPr>
        </p:nvSpPr>
        <p:spPr>
          <a:xfrm>
            <a:off x="4979520" y="2102338"/>
            <a:ext cx="2501522" cy="12508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11500" dirty="0">
                <a:solidFill>
                  <a:srgbClr val="0070C0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4</a:t>
            </a:r>
            <a:endParaRPr lang="zh-CN" altLang="en-US" sz="11500" dirty="0">
              <a:solidFill>
                <a:srgbClr val="0070C0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7090193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_1">
            <a:extLst>
              <a:ext uri="{FF2B5EF4-FFF2-40B4-BE49-F238E27FC236}">
                <a16:creationId xmlns:a16="http://schemas.microsoft.com/office/drawing/2014/main" id="{EAE37F46-C188-4F8D-9C68-6F5DED1BFAF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1247216" y="3857293"/>
            <a:ext cx="5346228" cy="41951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" name="MH_Other_2">
            <a:extLst>
              <a:ext uri="{FF2B5EF4-FFF2-40B4-BE49-F238E27FC236}">
                <a16:creationId xmlns:a16="http://schemas.microsoft.com/office/drawing/2014/main" id="{2D6212A2-F50D-4A12-BE19-8826B463420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64527" y="2034238"/>
            <a:ext cx="1120718" cy="11227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MH_SubTitle_1">
            <a:extLst>
              <a:ext uri="{FF2B5EF4-FFF2-40B4-BE49-F238E27FC236}">
                <a16:creationId xmlns:a16="http://schemas.microsoft.com/office/drawing/2014/main" id="{814B00AF-98C3-4B03-8E52-2F90544CD3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18502" y="2120353"/>
            <a:ext cx="980628" cy="982687"/>
          </a:xfrm>
          <a:prstGeom prst="ellipse">
            <a:avLst/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1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MH_Other_3">
            <a:extLst>
              <a:ext uri="{FF2B5EF4-FFF2-40B4-BE49-F238E27FC236}">
                <a16:creationId xmlns:a16="http://schemas.microsoft.com/office/drawing/2014/main" id="{7C8B27BB-7B94-47D4-931F-5B0A689AB8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64527" y="4251836"/>
            <a:ext cx="1120718" cy="11227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MH_SubTitle_2">
            <a:extLst>
              <a:ext uri="{FF2B5EF4-FFF2-40B4-BE49-F238E27FC236}">
                <a16:creationId xmlns:a16="http://schemas.microsoft.com/office/drawing/2014/main" id="{73242264-CE64-446D-8B3B-CB7F4154479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18502" y="4337951"/>
            <a:ext cx="980628" cy="982687"/>
          </a:xfrm>
          <a:prstGeom prst="ellipse">
            <a:avLst/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2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49A4553D-4EF0-4E33-8E8A-6E2F3134D3D2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sym typeface="Arial"/>
              </a:rPr>
              <a:t>Weakness &amp; Improvement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DA24636-438F-4E17-AD2B-8A62FADF1F3D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28B24C6-DCE7-4EDD-B35F-AFA810444C6C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232659-3A99-4C3F-8B62-7CB2D87E07D1}"/>
              </a:ext>
            </a:extLst>
          </p:cNvPr>
          <p:cNvSpPr txBox="1"/>
          <p:nvPr/>
        </p:nvSpPr>
        <p:spPr>
          <a:xfrm>
            <a:off x="2630078" y="2244037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Lack of GUI</a:t>
            </a:r>
            <a:endParaRPr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CF7587-0A3D-4980-A028-3A53CC0319AD}"/>
              </a:ext>
            </a:extLst>
          </p:cNvPr>
          <p:cNvSpPr txBox="1"/>
          <p:nvPr/>
        </p:nvSpPr>
        <p:spPr>
          <a:xfrm>
            <a:off x="2630078" y="4582391"/>
            <a:ext cx="7247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Considerable time-consuming in oil painting </a:t>
            </a:r>
            <a:endParaRPr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8798"/>
      </p:ext>
    </p:extLst>
  </p:cSld>
  <p:clrMapOvr>
    <a:masterClrMapping/>
  </p:clrMapOvr>
  <p:transition spd="slow" advClick="0" advTm="3000"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D95346-5880-44AF-9C75-996AD706133E}"/>
              </a:ext>
            </a:extLst>
          </p:cNvPr>
          <p:cNvSpPr/>
          <p:nvPr/>
        </p:nvSpPr>
        <p:spPr>
          <a:xfrm>
            <a:off x="2875175" y="-1"/>
            <a:ext cx="6429081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269C1A-E812-4184-9869-1FAC553D3C97}"/>
              </a:ext>
            </a:extLst>
          </p:cNvPr>
          <p:cNvSpPr txBox="1"/>
          <p:nvPr/>
        </p:nvSpPr>
        <p:spPr>
          <a:xfrm>
            <a:off x="4020879" y="3152252"/>
            <a:ext cx="41376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0070C0"/>
                </a:solidFill>
                <a:ea typeface="微软雅黑"/>
                <a:sym typeface="Arial"/>
              </a:rPr>
              <a:t>Thanks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22C4979-8138-4469-BEA9-1067A64C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952" y="171417"/>
            <a:ext cx="2294548" cy="10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63962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27E9545-5901-492A-8EF8-1795083778D8}"/>
              </a:ext>
            </a:extLst>
          </p:cNvPr>
          <p:cNvSpPr/>
          <p:nvPr/>
        </p:nvSpPr>
        <p:spPr>
          <a:xfrm>
            <a:off x="0" y="1979258"/>
            <a:ext cx="12297508" cy="2739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" name="MH_Title"/>
          <p:cNvSpPr/>
          <p:nvPr>
            <p:custDataLst>
              <p:tags r:id="rId2"/>
            </p:custDataLst>
          </p:nvPr>
        </p:nvSpPr>
        <p:spPr>
          <a:xfrm>
            <a:off x="3293587" y="3231658"/>
            <a:ext cx="5668707" cy="1169426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" fmla="*/ 0 w 3254309"/>
              <a:gd name="connsiteY0" fmla="*/ 2004 h 698726"/>
              <a:gd name="connsiteX1" fmla="*/ 206017 w 3254309"/>
              <a:gd name="connsiteY1" fmla="*/ 0 h 698726"/>
              <a:gd name="connsiteX2" fmla="*/ 3254309 w 3254309"/>
              <a:gd name="connsiteY2" fmla="*/ 2004 h 698726"/>
              <a:gd name="connsiteX3" fmla="*/ 3254309 w 3254309"/>
              <a:gd name="connsiteY3" fmla="*/ 698726 h 698726"/>
              <a:gd name="connsiteX4" fmla="*/ 0 w 3254309"/>
              <a:gd name="connsiteY4" fmla="*/ 698726 h 698726"/>
              <a:gd name="connsiteX5" fmla="*/ 0 w 3254309"/>
              <a:gd name="connsiteY5" fmla="*/ 2004 h 698726"/>
              <a:gd name="connsiteX0" fmla="*/ 11697 w 3266006"/>
              <a:gd name="connsiteY0" fmla="*/ 2004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6" fmla="*/ 11697 w 3266006"/>
              <a:gd name="connsiteY6" fmla="*/ 2004 h 698726"/>
              <a:gd name="connsiteX0" fmla="*/ 0 w 3266006"/>
              <a:gd name="connsiteY0" fmla="*/ 203200 h 698726"/>
              <a:gd name="connsiteX1" fmla="*/ 217714 w 3266006"/>
              <a:gd name="connsiteY1" fmla="*/ 0 h 698726"/>
              <a:gd name="connsiteX2" fmla="*/ 3266006 w 3266006"/>
              <a:gd name="connsiteY2" fmla="*/ 2004 h 698726"/>
              <a:gd name="connsiteX3" fmla="*/ 3266006 w 3266006"/>
              <a:gd name="connsiteY3" fmla="*/ 698726 h 698726"/>
              <a:gd name="connsiteX4" fmla="*/ 11697 w 3266006"/>
              <a:gd name="connsiteY4" fmla="*/ 698726 h 698726"/>
              <a:gd name="connsiteX5" fmla="*/ 0 w 3266006"/>
              <a:gd name="connsiteY5" fmla="*/ 20320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5" fmla="*/ 309154 w 3266006"/>
              <a:gd name="connsiteY5" fmla="*/ 91440 h 698726"/>
              <a:gd name="connsiteX0" fmla="*/ 217714 w 3266006"/>
              <a:gd name="connsiteY0" fmla="*/ 0 h 698726"/>
              <a:gd name="connsiteX1" fmla="*/ 3266006 w 3266006"/>
              <a:gd name="connsiteY1" fmla="*/ 2004 h 698726"/>
              <a:gd name="connsiteX2" fmla="*/ 3266006 w 3266006"/>
              <a:gd name="connsiteY2" fmla="*/ 698726 h 698726"/>
              <a:gd name="connsiteX3" fmla="*/ 11697 w 3266006"/>
              <a:gd name="connsiteY3" fmla="*/ 698726 h 698726"/>
              <a:gd name="connsiteX4" fmla="*/ 0 w 3266006"/>
              <a:gd name="connsiteY4" fmla="*/ 203200 h 698726"/>
              <a:gd name="connsiteX0" fmla="*/ 206017 w 3254309"/>
              <a:gd name="connsiteY0" fmla="*/ 0 h 698726"/>
              <a:gd name="connsiteX1" fmla="*/ 3254309 w 3254309"/>
              <a:gd name="connsiteY1" fmla="*/ 2004 h 698726"/>
              <a:gd name="connsiteX2" fmla="*/ 3254309 w 3254309"/>
              <a:gd name="connsiteY2" fmla="*/ 698726 h 698726"/>
              <a:gd name="connsiteX3" fmla="*/ 0 w 3254309"/>
              <a:gd name="connsiteY3" fmla="*/ 698726 h 698726"/>
              <a:gd name="connsiteX4" fmla="*/ 209 w 3254309"/>
              <a:gd name="connsiteY4" fmla="*/ 203200 h 69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ea typeface="微软雅黑"/>
                <a:cs typeface="Times New Roman" panose="02020603050405020304" pitchFamily="18" charset="0"/>
                <a:sym typeface="Arial"/>
              </a:rPr>
              <a:t>Related Work</a:t>
            </a:r>
          </a:p>
        </p:txBody>
      </p:sp>
      <p:sp>
        <p:nvSpPr>
          <p:cNvPr id="3" name="MH_Others_1"/>
          <p:cNvSpPr/>
          <p:nvPr>
            <p:custDataLst>
              <p:tags r:id="rId3"/>
            </p:custDataLst>
          </p:nvPr>
        </p:nvSpPr>
        <p:spPr>
          <a:xfrm rot="8275313">
            <a:off x="3252204" y="3009954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MH_Others_2"/>
          <p:cNvSpPr/>
          <p:nvPr>
            <p:custDataLst>
              <p:tags r:id="rId4"/>
            </p:custDataLst>
          </p:nvPr>
        </p:nvSpPr>
        <p:spPr>
          <a:xfrm rot="5747767">
            <a:off x="3267232" y="3242330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" name="MH_Number"/>
          <p:cNvSpPr txBox="1"/>
          <p:nvPr>
            <p:custDataLst>
              <p:tags r:id="rId5"/>
            </p:custDataLst>
          </p:nvPr>
        </p:nvSpPr>
        <p:spPr>
          <a:xfrm>
            <a:off x="4877178" y="2043723"/>
            <a:ext cx="2501522" cy="12508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11500" dirty="0">
                <a:solidFill>
                  <a:srgbClr val="0070C0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2</a:t>
            </a:r>
            <a:endParaRPr lang="zh-CN" altLang="en-US" sz="11500" dirty="0">
              <a:solidFill>
                <a:srgbClr val="0070C0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386097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687085" y="3090887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Oil Painting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MH_SubTitle_2">
            <a:extLst>
              <a:ext uri="{FF2B5EF4-FFF2-40B4-BE49-F238E27FC236}">
                <a16:creationId xmlns:a16="http://schemas.microsoft.com/office/drawing/2014/main" id="{1D1A065A-C033-439A-9C0B-C353656A42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8879412">
            <a:off x="1922714" y="3090887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Blend Mode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MH_SubTitle_3">
            <a:extLst>
              <a:ext uri="{FF2B5EF4-FFF2-40B4-BE49-F238E27FC236}">
                <a16:creationId xmlns:a16="http://schemas.microsoft.com/office/drawing/2014/main" id="{A03A1101-4A3C-4BE3-B604-31F54C0DA6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8879412">
            <a:off x="3158343" y="3090887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Rotation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 </a:t>
            </a:r>
          </a:p>
        </p:txBody>
      </p:sp>
      <p:sp>
        <p:nvSpPr>
          <p:cNvPr id="5" name="MH_SubTitle_4">
            <a:extLst>
              <a:ext uri="{FF2B5EF4-FFF2-40B4-BE49-F238E27FC236}">
                <a16:creationId xmlns:a16="http://schemas.microsoft.com/office/drawing/2014/main" id="{61D95E1D-90AC-42E3-BF4A-13750E3BD8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8879412">
            <a:off x="4393972" y="3090887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Embossment 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" name="MH_SubTitle_5">
            <a:extLst>
              <a:ext uri="{FF2B5EF4-FFF2-40B4-BE49-F238E27FC236}">
                <a16:creationId xmlns:a16="http://schemas.microsoft.com/office/drawing/2014/main" id="{CDCF8169-13F9-4184-8723-8B31E91DD97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8879412">
            <a:off x="5629601" y="3090887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Color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space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" name="MH_SubTitle_6">
            <a:extLst>
              <a:ext uri="{FF2B5EF4-FFF2-40B4-BE49-F238E27FC236}">
                <a16:creationId xmlns:a16="http://schemas.microsoft.com/office/drawing/2014/main" id="{D9349A47-DE84-4829-A40B-A2527DD4D8F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8879412">
            <a:off x="6865227" y="3090887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Outline 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" name="任意多边形 11">
            <a:extLst>
              <a:ext uri="{FF2B5EF4-FFF2-40B4-BE49-F238E27FC236}">
                <a16:creationId xmlns:a16="http://schemas.microsoft.com/office/drawing/2014/main" id="{AA340114-CFD6-4919-A5FC-A78B4CC98FD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9496456">
            <a:off x="870451" y="3230054"/>
            <a:ext cx="3317305" cy="250725"/>
          </a:xfrm>
          <a:custGeom>
            <a:avLst/>
            <a:gdLst>
              <a:gd name="connsiteX0" fmla="*/ 3317305 w 3317305"/>
              <a:gd name="connsiteY0" fmla="*/ 0 h 250725"/>
              <a:gd name="connsiteX1" fmla="*/ 1935471 w 3317305"/>
              <a:gd name="connsiteY1" fmla="*/ 250725 h 250725"/>
              <a:gd name="connsiteX2" fmla="*/ 0 w 3317305"/>
              <a:gd name="connsiteY2" fmla="*/ 250725 h 250725"/>
              <a:gd name="connsiteX3" fmla="*/ 1381836 w 3317305"/>
              <a:gd name="connsiteY3" fmla="*/ 0 h 25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305" h="250725">
                <a:moveTo>
                  <a:pt x="3317305" y="0"/>
                </a:moveTo>
                <a:lnTo>
                  <a:pt x="1935471" y="250725"/>
                </a:lnTo>
                <a:lnTo>
                  <a:pt x="0" y="250725"/>
                </a:lnTo>
                <a:lnTo>
                  <a:pt x="1381836" y="0"/>
                </a:lnTo>
                <a:close/>
              </a:path>
            </a:pathLst>
          </a:custGeom>
          <a:solidFill>
            <a:srgbClr val="C4E3E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9" name="任意多边形 12">
            <a:extLst>
              <a:ext uri="{FF2B5EF4-FFF2-40B4-BE49-F238E27FC236}">
                <a16:creationId xmlns:a16="http://schemas.microsoft.com/office/drawing/2014/main" id="{7C10FCD4-BFB2-462E-8DA7-7BD4CCB0533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9496456">
            <a:off x="2106080" y="3230054"/>
            <a:ext cx="3317305" cy="250725"/>
          </a:xfrm>
          <a:custGeom>
            <a:avLst/>
            <a:gdLst>
              <a:gd name="connsiteX0" fmla="*/ 3317305 w 3317305"/>
              <a:gd name="connsiteY0" fmla="*/ 0 h 250725"/>
              <a:gd name="connsiteX1" fmla="*/ 1935471 w 3317305"/>
              <a:gd name="connsiteY1" fmla="*/ 250725 h 250725"/>
              <a:gd name="connsiteX2" fmla="*/ 0 w 3317305"/>
              <a:gd name="connsiteY2" fmla="*/ 250725 h 250725"/>
              <a:gd name="connsiteX3" fmla="*/ 1381836 w 3317305"/>
              <a:gd name="connsiteY3" fmla="*/ 0 h 25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305" h="250725">
                <a:moveTo>
                  <a:pt x="3317305" y="0"/>
                </a:moveTo>
                <a:lnTo>
                  <a:pt x="1935471" y="250725"/>
                </a:lnTo>
                <a:lnTo>
                  <a:pt x="0" y="250725"/>
                </a:lnTo>
                <a:lnTo>
                  <a:pt x="138183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任意多边形 13">
            <a:extLst>
              <a:ext uri="{FF2B5EF4-FFF2-40B4-BE49-F238E27FC236}">
                <a16:creationId xmlns:a16="http://schemas.microsoft.com/office/drawing/2014/main" id="{B4B547CF-BB95-4D2C-9E92-3DC108A7313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9496456">
            <a:off x="3341709" y="3230055"/>
            <a:ext cx="3317305" cy="250725"/>
          </a:xfrm>
          <a:custGeom>
            <a:avLst/>
            <a:gdLst>
              <a:gd name="connsiteX0" fmla="*/ 3317305 w 3317305"/>
              <a:gd name="connsiteY0" fmla="*/ 0 h 250725"/>
              <a:gd name="connsiteX1" fmla="*/ 1935471 w 3317305"/>
              <a:gd name="connsiteY1" fmla="*/ 250725 h 250725"/>
              <a:gd name="connsiteX2" fmla="*/ 0 w 3317305"/>
              <a:gd name="connsiteY2" fmla="*/ 250725 h 250725"/>
              <a:gd name="connsiteX3" fmla="*/ 1381836 w 3317305"/>
              <a:gd name="connsiteY3" fmla="*/ 0 h 25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305" h="250725">
                <a:moveTo>
                  <a:pt x="3317305" y="0"/>
                </a:moveTo>
                <a:lnTo>
                  <a:pt x="1935471" y="250725"/>
                </a:lnTo>
                <a:lnTo>
                  <a:pt x="0" y="250725"/>
                </a:lnTo>
                <a:lnTo>
                  <a:pt x="138183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1" name="任意多边形 14">
            <a:extLst>
              <a:ext uri="{FF2B5EF4-FFF2-40B4-BE49-F238E27FC236}">
                <a16:creationId xmlns:a16="http://schemas.microsoft.com/office/drawing/2014/main" id="{C7F35A48-509B-4A5A-86B7-AAE38B5188E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19496456">
            <a:off x="4577338" y="3230055"/>
            <a:ext cx="3317305" cy="250725"/>
          </a:xfrm>
          <a:custGeom>
            <a:avLst/>
            <a:gdLst>
              <a:gd name="connsiteX0" fmla="*/ 3317305 w 3317305"/>
              <a:gd name="connsiteY0" fmla="*/ 0 h 250725"/>
              <a:gd name="connsiteX1" fmla="*/ 1935471 w 3317305"/>
              <a:gd name="connsiteY1" fmla="*/ 250725 h 250725"/>
              <a:gd name="connsiteX2" fmla="*/ 0 w 3317305"/>
              <a:gd name="connsiteY2" fmla="*/ 250725 h 250725"/>
              <a:gd name="connsiteX3" fmla="*/ 1381836 w 3317305"/>
              <a:gd name="connsiteY3" fmla="*/ 0 h 25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305" h="250725">
                <a:moveTo>
                  <a:pt x="3317305" y="0"/>
                </a:moveTo>
                <a:lnTo>
                  <a:pt x="1935471" y="250725"/>
                </a:lnTo>
                <a:lnTo>
                  <a:pt x="0" y="250725"/>
                </a:lnTo>
                <a:lnTo>
                  <a:pt x="138183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" name="任意多边形 15">
            <a:extLst>
              <a:ext uri="{FF2B5EF4-FFF2-40B4-BE49-F238E27FC236}">
                <a16:creationId xmlns:a16="http://schemas.microsoft.com/office/drawing/2014/main" id="{FD142614-BA8E-4A93-BA6F-BD0430E27AB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9496456">
            <a:off x="5812967" y="3230055"/>
            <a:ext cx="3317305" cy="250725"/>
          </a:xfrm>
          <a:custGeom>
            <a:avLst/>
            <a:gdLst>
              <a:gd name="connsiteX0" fmla="*/ 3317305 w 3317305"/>
              <a:gd name="connsiteY0" fmla="*/ 0 h 250725"/>
              <a:gd name="connsiteX1" fmla="*/ 1935471 w 3317305"/>
              <a:gd name="connsiteY1" fmla="*/ 250725 h 250725"/>
              <a:gd name="connsiteX2" fmla="*/ 0 w 3317305"/>
              <a:gd name="connsiteY2" fmla="*/ 250725 h 250725"/>
              <a:gd name="connsiteX3" fmla="*/ 1381836 w 3317305"/>
              <a:gd name="connsiteY3" fmla="*/ 0 h 25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305" h="250725">
                <a:moveTo>
                  <a:pt x="3317305" y="0"/>
                </a:moveTo>
                <a:lnTo>
                  <a:pt x="1935471" y="250725"/>
                </a:lnTo>
                <a:lnTo>
                  <a:pt x="0" y="250725"/>
                </a:lnTo>
                <a:lnTo>
                  <a:pt x="138183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MH_SubTitle_6">
            <a:extLst>
              <a:ext uri="{FF2B5EF4-FFF2-40B4-BE49-F238E27FC236}">
                <a16:creationId xmlns:a16="http://schemas.microsoft.com/office/drawing/2014/main" id="{981ACB90-6331-4958-B9AC-629E9D57523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18879412">
            <a:off x="8048079" y="3148070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Fourier Transform 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9" name="任意多边形 15">
            <a:extLst>
              <a:ext uri="{FF2B5EF4-FFF2-40B4-BE49-F238E27FC236}">
                <a16:creationId xmlns:a16="http://schemas.microsoft.com/office/drawing/2014/main" id="{E0C15E05-F6F3-48F5-AE50-766A8D72A21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19496456">
            <a:off x="6995819" y="3287238"/>
            <a:ext cx="3317305" cy="250725"/>
          </a:xfrm>
          <a:custGeom>
            <a:avLst/>
            <a:gdLst>
              <a:gd name="connsiteX0" fmla="*/ 3317305 w 3317305"/>
              <a:gd name="connsiteY0" fmla="*/ 0 h 250725"/>
              <a:gd name="connsiteX1" fmla="*/ 1935471 w 3317305"/>
              <a:gd name="connsiteY1" fmla="*/ 250725 h 250725"/>
              <a:gd name="connsiteX2" fmla="*/ 0 w 3317305"/>
              <a:gd name="connsiteY2" fmla="*/ 250725 h 250725"/>
              <a:gd name="connsiteX3" fmla="*/ 1381836 w 3317305"/>
              <a:gd name="connsiteY3" fmla="*/ 0 h 25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305" h="250725">
                <a:moveTo>
                  <a:pt x="3317305" y="0"/>
                </a:moveTo>
                <a:lnTo>
                  <a:pt x="1935471" y="250725"/>
                </a:lnTo>
                <a:lnTo>
                  <a:pt x="0" y="250725"/>
                </a:lnTo>
                <a:lnTo>
                  <a:pt x="138183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0" name="MH_SubTitle_6">
            <a:extLst>
              <a:ext uri="{FF2B5EF4-FFF2-40B4-BE49-F238E27FC236}">
                <a16:creationId xmlns:a16="http://schemas.microsoft.com/office/drawing/2014/main" id="{8EF46539-596D-45E5-A980-B0BD2B31AC1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18879412">
            <a:off x="9230936" y="3200201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  <a:sym typeface="Arial"/>
              </a:rPr>
              <a:t>Smash Filter </a:t>
            </a:r>
            <a:endParaRPr lang="zh-CN" altLang="en-US" dirty="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1" name="任意多边形 15">
            <a:extLst>
              <a:ext uri="{FF2B5EF4-FFF2-40B4-BE49-F238E27FC236}">
                <a16:creationId xmlns:a16="http://schemas.microsoft.com/office/drawing/2014/main" id="{61D3A6BD-EDF6-4D53-B762-5F8226186FE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19496456">
            <a:off x="8178676" y="3339369"/>
            <a:ext cx="3317305" cy="250725"/>
          </a:xfrm>
          <a:custGeom>
            <a:avLst/>
            <a:gdLst>
              <a:gd name="connsiteX0" fmla="*/ 3317305 w 3317305"/>
              <a:gd name="connsiteY0" fmla="*/ 0 h 250725"/>
              <a:gd name="connsiteX1" fmla="*/ 1935471 w 3317305"/>
              <a:gd name="connsiteY1" fmla="*/ 250725 h 250725"/>
              <a:gd name="connsiteX2" fmla="*/ 0 w 3317305"/>
              <a:gd name="connsiteY2" fmla="*/ 250725 h 250725"/>
              <a:gd name="connsiteX3" fmla="*/ 1381836 w 3317305"/>
              <a:gd name="connsiteY3" fmla="*/ 0 h 25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305" h="250725">
                <a:moveTo>
                  <a:pt x="3317305" y="0"/>
                </a:moveTo>
                <a:lnTo>
                  <a:pt x="1935471" y="250725"/>
                </a:lnTo>
                <a:lnTo>
                  <a:pt x="0" y="250725"/>
                </a:lnTo>
                <a:lnTo>
                  <a:pt x="138183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37762"/>
      </p:ext>
    </p:extLst>
  </p:cSld>
  <p:clrMapOvr>
    <a:masterClrMapping/>
  </p:clrMapOvr>
  <p:transition spd="slow" advClick="0" advTm="300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28867" y="1351424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Oil Painting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59476" y="1996706"/>
            <a:ext cx="542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Using Brush painting on paper 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59476" y="3222951"/>
            <a:ext cx="749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Colors change more abruptly than photograph 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59476" y="4525416"/>
            <a:ext cx="542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High saturation 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55311"/>
      </p:ext>
    </p:extLst>
  </p:cSld>
  <p:clrMapOvr>
    <a:masterClrMapping/>
  </p:clrMapOvr>
  <p:transition spd="slow" advClick="0" advTm="3000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28867" y="1351424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Oil Painting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59476" y="1996706"/>
            <a:ext cx="542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Intensity: (</a:t>
            </a:r>
            <a:r>
              <a:rPr kumimoji="1" lang="en-US" altLang="zh-CN" sz="2800" dirty="0" err="1">
                <a:solidFill>
                  <a:schemeClr val="tx1">
                    <a:lumMod val="50000"/>
                  </a:schemeClr>
                </a:solidFill>
              </a:rPr>
              <a:t>r+g+b</a:t>
            </a:r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)/3</a:t>
            </a:r>
            <a:r>
              <a:rPr kumimoji="1" lang="zh-CN" altLang="en-US" sz="2800" dirty="0">
                <a:solidFill>
                  <a:schemeClr val="tx1">
                    <a:lumMod val="50000"/>
                  </a:schemeClr>
                </a:solidFill>
              </a:rPr>
              <a:t>*</a:t>
            </a:r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20/255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59476" y="3222951"/>
            <a:ext cx="749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Intensity  bin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59476" y="4525416"/>
            <a:ext cx="542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Add paper texture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003" y="2061996"/>
            <a:ext cx="2833703" cy="284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3806"/>
      </p:ext>
    </p:extLst>
  </p:cSld>
  <p:clrMapOvr>
    <a:masterClrMapping/>
  </p:clrMapOvr>
  <p:transition spd="slow" advClick="0" advTm="300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71C4864-880D-4418-A050-164A4CC4A8AA}"/>
              </a:ext>
            </a:extLst>
          </p:cNvPr>
          <p:cNvSpPr/>
          <p:nvPr/>
        </p:nvSpPr>
        <p:spPr>
          <a:xfrm>
            <a:off x="728867" y="1351424"/>
            <a:ext cx="10840281" cy="4999677"/>
          </a:xfrm>
          <a:prstGeom prst="rect">
            <a:avLst/>
          </a:prstGeom>
          <a:solidFill>
            <a:srgbClr val="C4E3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A5DC4D1C-6449-43E0-B716-ACB6EB6E0D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8879412">
            <a:off x="-166548" y="1730006"/>
            <a:ext cx="2448407" cy="53340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Oil Painting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FFBEE6-389B-44CB-BD43-64BB7C76C5BF}"/>
              </a:ext>
            </a:extLst>
          </p:cNvPr>
          <p:cNvSpPr txBox="1">
            <a:spLocks/>
          </p:cNvSpPr>
          <p:nvPr/>
        </p:nvSpPr>
        <p:spPr>
          <a:xfrm>
            <a:off x="609600" y="255816"/>
            <a:ext cx="10047763" cy="68262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3D7488"/>
                </a:solidFill>
                <a:latin typeface="Arial"/>
                <a:ea typeface="微软雅黑"/>
                <a:sym typeface="Arial"/>
              </a:rPr>
              <a:t>Related Work</a:t>
            </a:r>
            <a:endParaRPr lang="zh-CN" altLang="en-US" b="1" dirty="0">
              <a:solidFill>
                <a:srgbClr val="3D7488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AB20A1-5907-4766-8EFF-0E5E698B8195}"/>
              </a:ext>
            </a:extLst>
          </p:cNvPr>
          <p:cNvCxnSpPr/>
          <p:nvPr/>
        </p:nvCxnSpPr>
        <p:spPr>
          <a:xfrm>
            <a:off x="0" y="87923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E3ECDE-0878-4E19-9BD2-AF859B163615}"/>
              </a:ext>
            </a:extLst>
          </p:cNvPr>
          <p:cNvSpPr/>
          <p:nvPr/>
        </p:nvSpPr>
        <p:spPr>
          <a:xfrm>
            <a:off x="0" y="314431"/>
            <a:ext cx="433754" cy="388953"/>
          </a:xfrm>
          <a:prstGeom prst="rect">
            <a:avLst/>
          </a:prstGeom>
          <a:solidFill>
            <a:srgbClr val="2474BA"/>
          </a:solidFill>
          <a:ln>
            <a:solidFill>
              <a:srgbClr val="24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59476" y="1996706"/>
            <a:ext cx="542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Before 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10301" y="1996706"/>
            <a:ext cx="749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50000"/>
                  </a:schemeClr>
                </a:solidFill>
              </a:rPr>
              <a:t>After </a:t>
            </a:r>
            <a:endParaRPr kumimoji="1" lang="zh-CN" alt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516" y="2928555"/>
            <a:ext cx="4047727" cy="30139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410" y="2949404"/>
            <a:ext cx="4048137" cy="29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7623"/>
      </p:ext>
    </p:extLst>
  </p:cSld>
  <p:clrMapOvr>
    <a:masterClrMapping/>
  </p:clrMapOvr>
  <p:transition spd="slow" advClick="0" advTm="3000"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1"/>
  <p:tag name="MH_SECTIONID" val="262,263,264,265,266,267,"/>
  <p:tag name="ISPRING_PRESENTATION_TITLE" val="大气蓝色财务出纳年终总结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ENTRY"/>
  <p:tag name="ID" val="547125"/>
  <p:tag name="MH_ORDER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AUTOCOLOR" val="TRUE"/>
  <p:tag name="MH_TYPE" val="SECTION"/>
  <p:tag name="ID" val="5471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TITLE"/>
  <p:tag name="ID" val="54712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NUMBER"/>
  <p:tag name="ID" val="547125"/>
  <p:tag name="MH_ORDER" val="NUMB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SubTitle"/>
  <p:tag name="MH_ORDER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AUTOCOLOR" val="TRUE"/>
  <p:tag name="MH_TYPE" val="SECTION"/>
  <p:tag name="ID" val="54712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TITLE"/>
  <p:tag name="ID" val="54712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NUMBER"/>
  <p:tag name="ID" val="547125"/>
  <p:tag name="MH_ORDER" val="NUMB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Other"/>
  <p:tag name="MH_ORDER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Other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AUTOCOLOR" val="TRUE"/>
  <p:tag name="MH_TYPE" val="SECTION"/>
  <p:tag name="ID" val="54712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SubTitle"/>
  <p:tag name="MH_ORDER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Other"/>
  <p:tag name="MH_ORDER" val="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TITLE"/>
  <p:tag name="ID" val="5471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NUMBER"/>
  <p:tag name="ID" val="547125"/>
  <p:tag name="MH_ORDER" val="NUMB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AUTOCOLOR" val="TRUE"/>
  <p:tag name="MH_TYPE" val="CONTENTS"/>
  <p:tag name="ID" val="5471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Other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Sub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Other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SubTitle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Other"/>
  <p:tag name="MH_ORDER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SubTitle"/>
  <p:tag name="MH_ORDER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Other"/>
  <p:tag name="MH_ORDER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8161654"/>
  <p:tag name="MH_LIBRARY" val="GRAPHIC"/>
  <p:tag name="MH_TYPE" val="SubTitle"/>
  <p:tag name="MH_ORDER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AUTOCOLOR" val="TRUE"/>
  <p:tag name="MH_TYPE" val="SECTION"/>
  <p:tag name="ID" val="5471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TITLE"/>
  <p:tag name="ID" val="547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NUMBER"/>
  <p:tag name="ID" val="547125"/>
  <p:tag name="MH_ORD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NUMBER"/>
  <p:tag name="ID" val="547125"/>
  <p:tag name="MH_ORDER" val="NUMB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ORDER" val="任意多边形 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ENTRY"/>
  <p:tag name="ID" val="547125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ORDER" val="任意多边形 1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ORDER" val="任意多边形 1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ORDER" val="任意多边形 1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ORDER" val="任意多边形 1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ORDER" val="任意多边形 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ORDER" val="任意多边形 1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NUMBER"/>
  <p:tag name="ID" val="547125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ENTRY"/>
  <p:tag name="ID" val="547125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NUMBER"/>
  <p:tag name="ID" val="547125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TITLE"/>
  <p:tag name="ID" val="5471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TITLE"/>
  <p:tag name="ID" val="5471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TITLE"/>
  <p:tag name="ID" val="5471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ENTRY"/>
  <p:tag name="ID" val="547125"/>
  <p:tag name="MH_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TITLE"/>
  <p:tag name="ID" val="54712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TITLE"/>
  <p:tag name="ID" val="5471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NUMBER"/>
  <p:tag name="ID" val="547125"/>
  <p:tag name="MH_ORDER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OTHERS"/>
  <p:tag name="ID" val="5471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42251"/>
  <p:tag name="MH_LIBRARY" val="GRAPHIC"/>
  <p:tag name="MH_TYPE" val="Other"/>
  <p:tag name="MH_ORDER" val="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92736"/>
  <p:tag name="MH_LIBRARY" val="GRAPHIC"/>
  <p:tag name="MH_TYPE" val="SubTitle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6210917"/>
  <p:tag name="MH_LIBRARY" val="CONTENTS"/>
  <p:tag name="MH_TYPE" val="TITLE"/>
  <p:tag name="ID" val="547125"/>
</p:tagLst>
</file>

<file path=ppt/theme/theme1.xml><?xml version="1.0" encoding="utf-8"?>
<a:theme xmlns:a="http://schemas.openxmlformats.org/drawingml/2006/main" name="A000120141114A01PWBG">
  <a:themeElements>
    <a:clrScheme name="自定义 1">
      <a:dk1>
        <a:srgbClr val="7F7F7F"/>
      </a:dk1>
      <a:lt1>
        <a:sysClr val="window" lastClr="FFFFFF"/>
      </a:lt1>
      <a:dk2>
        <a:srgbClr val="35322F"/>
      </a:dk2>
      <a:lt2>
        <a:srgbClr val="E3DED1"/>
      </a:lt2>
      <a:accent1>
        <a:srgbClr val="1C546B"/>
      </a:accent1>
      <a:accent2>
        <a:srgbClr val="5990B5"/>
      </a:accent2>
      <a:accent3>
        <a:srgbClr val="616B95"/>
      </a:accent3>
      <a:accent4>
        <a:srgbClr val="B6AC88"/>
      </a:accent4>
      <a:accent5>
        <a:srgbClr val="A9A747"/>
      </a:accent5>
      <a:accent6>
        <a:srgbClr val="DDA811"/>
      </a:accent6>
      <a:hlink>
        <a:srgbClr val="96608E"/>
      </a:hlink>
      <a:folHlink>
        <a:srgbClr val="2B953D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A000220141204A06KPBG</Template>
  <TotalTime>1426</TotalTime>
  <Words>1351</Words>
  <Application>Microsoft Office PowerPoint</Application>
  <PresentationFormat>宽屏</PresentationFormat>
  <Paragraphs>330</Paragraphs>
  <Slides>48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Ayuthaya</vt:lpstr>
      <vt:lpstr>等线</vt:lpstr>
      <vt:lpstr>华文中宋</vt:lpstr>
      <vt:lpstr>宋体</vt:lpstr>
      <vt:lpstr>微软雅黑</vt:lpstr>
      <vt:lpstr>幼圆</vt:lpstr>
      <vt:lpstr>Arial</vt:lpstr>
      <vt:lpstr>Arial Black</vt:lpstr>
      <vt:lpstr>Cambria</vt:lpstr>
      <vt:lpstr>Cambria Math</vt:lpstr>
      <vt:lpstr>Times New Roman</vt:lpstr>
      <vt:lpstr>Wingdings</vt:lpstr>
      <vt:lpstr>A000120141114A01PWBG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大气蓝色财务出纳年终总结PPT模板</dc:title>
  <dc:creator>Administrator</dc:creator>
  <cp:lastModifiedBy>Charles Pan</cp:lastModifiedBy>
  <cp:revision>102</cp:revision>
  <dcterms:created xsi:type="dcterms:W3CDTF">2017-10-06T13:01:51Z</dcterms:created>
  <dcterms:modified xsi:type="dcterms:W3CDTF">2018-07-31T05:59:27Z</dcterms:modified>
</cp:coreProperties>
</file>